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65" r:id="rId3"/>
    <p:sldId id="308" r:id="rId4"/>
    <p:sldId id="263" r:id="rId5"/>
    <p:sldId id="298" r:id="rId6"/>
    <p:sldId id="299" r:id="rId7"/>
    <p:sldId id="300" r:id="rId8"/>
    <p:sldId id="259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264" r:id="rId17"/>
    <p:sldId id="278" r:id="rId18"/>
    <p:sldId id="257" r:id="rId19"/>
    <p:sldId id="258" r:id="rId20"/>
    <p:sldId id="285" r:id="rId21"/>
    <p:sldId id="286" r:id="rId22"/>
    <p:sldId id="287" r:id="rId23"/>
    <p:sldId id="309" r:id="rId24"/>
    <p:sldId id="310" r:id="rId25"/>
    <p:sldId id="288" r:id="rId26"/>
    <p:sldId id="282" r:id="rId27"/>
    <p:sldId id="283" r:id="rId28"/>
    <p:sldId id="261" r:id="rId29"/>
    <p:sldId id="260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84" r:id="rId39"/>
    <p:sldId id="262" r:id="rId40"/>
    <p:sldId id="266" r:id="rId41"/>
    <p:sldId id="267" r:id="rId42"/>
    <p:sldId id="269" r:id="rId43"/>
    <p:sldId id="270" r:id="rId44"/>
    <p:sldId id="271" r:id="rId45"/>
    <p:sldId id="272" r:id="rId46"/>
    <p:sldId id="311" r:id="rId47"/>
    <p:sldId id="274" r:id="rId48"/>
    <p:sldId id="273" r:id="rId49"/>
    <p:sldId id="276" r:id="rId50"/>
    <p:sldId id="275" r:id="rId51"/>
    <p:sldId id="277" r:id="rId52"/>
    <p:sldId id="268" r:id="rId53"/>
    <p:sldId id="297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721" autoAdjust="0"/>
  </p:normalViewPr>
  <p:slideViewPr>
    <p:cSldViewPr>
      <p:cViewPr varScale="1">
        <p:scale>
          <a:sx n="86" d="100"/>
          <a:sy n="86" d="100"/>
        </p:scale>
        <p:origin x="-10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96738E-63D9-4D4D-9751-7CF2C4D6E2A7}" type="doc">
      <dgm:prSet loTypeId="urn:microsoft.com/office/officeart/2005/8/layout/orgChart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CE213F9-2F46-4498-8C91-5AB68AA09483}">
      <dgm:prSet phldrT="[Текст]"/>
      <dgm:spPr/>
      <dgm:t>
        <a:bodyPr/>
        <a:lstStyle/>
        <a:p>
          <a:r>
            <a:rPr lang="ru-RU" dirty="0" smtClean="0"/>
            <a:t>Международное движение КК и КП</a:t>
          </a:r>
          <a:endParaRPr lang="ru-RU" dirty="0"/>
        </a:p>
      </dgm:t>
    </dgm:pt>
    <dgm:pt modelId="{C05DE5D4-E000-48BD-9C55-0383079DBAF0}" type="parTrans" cxnId="{7A7F6CEA-2448-4C75-9D47-6E030BB73684}">
      <dgm:prSet/>
      <dgm:spPr/>
      <dgm:t>
        <a:bodyPr/>
        <a:lstStyle/>
        <a:p>
          <a:endParaRPr lang="ru-RU"/>
        </a:p>
      </dgm:t>
    </dgm:pt>
    <dgm:pt modelId="{2BE38D86-0558-4DE6-83D8-CD345F26A074}" type="sibTrans" cxnId="{7A7F6CEA-2448-4C75-9D47-6E030BB73684}">
      <dgm:prSet/>
      <dgm:spPr/>
      <dgm:t>
        <a:bodyPr/>
        <a:lstStyle/>
        <a:p>
          <a:endParaRPr lang="ru-RU"/>
        </a:p>
      </dgm:t>
    </dgm:pt>
    <dgm:pt modelId="{0DD9D86F-094D-4848-A060-64DCEC940707}">
      <dgm:prSet phldrT="[Текст]"/>
      <dgm:spPr/>
      <dgm:t>
        <a:bodyPr/>
        <a:lstStyle/>
        <a:p>
          <a:r>
            <a:rPr lang="ru-RU" dirty="0" smtClean="0"/>
            <a:t>Международный Комитет КК</a:t>
          </a:r>
          <a:endParaRPr lang="ru-RU" dirty="0"/>
        </a:p>
      </dgm:t>
    </dgm:pt>
    <dgm:pt modelId="{B6F0BA04-9016-4DB7-B1C8-ACFCCF4852EF}" type="parTrans" cxnId="{1E67101D-2BEC-4617-AE9F-E518B4F858C0}">
      <dgm:prSet/>
      <dgm:spPr/>
      <dgm:t>
        <a:bodyPr/>
        <a:lstStyle/>
        <a:p>
          <a:endParaRPr lang="ru-RU"/>
        </a:p>
      </dgm:t>
    </dgm:pt>
    <dgm:pt modelId="{AA2A89C4-E80E-4FFD-837A-F97E49A11395}" type="sibTrans" cxnId="{1E67101D-2BEC-4617-AE9F-E518B4F858C0}">
      <dgm:prSet/>
      <dgm:spPr/>
      <dgm:t>
        <a:bodyPr/>
        <a:lstStyle/>
        <a:p>
          <a:endParaRPr lang="ru-RU"/>
        </a:p>
      </dgm:t>
    </dgm:pt>
    <dgm:pt modelId="{20A2CB9E-6C30-45A6-93E6-C0159B1EAD33}">
      <dgm:prSet phldrT="[Текст]"/>
      <dgm:spPr/>
      <dgm:t>
        <a:bodyPr/>
        <a:lstStyle/>
        <a:p>
          <a:r>
            <a:rPr lang="ru-RU" dirty="0" smtClean="0"/>
            <a:t>Международная Федерация Обществ КК и КП</a:t>
          </a:r>
          <a:endParaRPr lang="ru-RU" dirty="0"/>
        </a:p>
      </dgm:t>
    </dgm:pt>
    <dgm:pt modelId="{8DE6930F-6155-46CC-8E86-DE93FBAB278F}" type="parTrans" cxnId="{E2A59F82-F7A1-42ED-83C5-372F021DB5D7}">
      <dgm:prSet/>
      <dgm:spPr/>
      <dgm:t>
        <a:bodyPr/>
        <a:lstStyle/>
        <a:p>
          <a:endParaRPr lang="ru-RU"/>
        </a:p>
      </dgm:t>
    </dgm:pt>
    <dgm:pt modelId="{82724609-B849-4F1A-9AB8-9CFF1DAF09C3}" type="sibTrans" cxnId="{E2A59F82-F7A1-42ED-83C5-372F021DB5D7}">
      <dgm:prSet/>
      <dgm:spPr/>
      <dgm:t>
        <a:bodyPr/>
        <a:lstStyle/>
        <a:p>
          <a:endParaRPr lang="ru-RU"/>
        </a:p>
      </dgm:t>
    </dgm:pt>
    <dgm:pt modelId="{86E761A4-3A8E-4288-ADEB-12627A7A7E29}">
      <dgm:prSet phldrT="[Текст]"/>
      <dgm:spPr/>
      <dgm:t>
        <a:bodyPr/>
        <a:lstStyle/>
        <a:p>
          <a:r>
            <a:rPr lang="ru-RU" dirty="0" smtClean="0"/>
            <a:t>Национальные Общества КК и КП</a:t>
          </a:r>
          <a:endParaRPr lang="ru-RU" dirty="0"/>
        </a:p>
      </dgm:t>
    </dgm:pt>
    <dgm:pt modelId="{293FDCFC-FC13-45C5-8915-5F8601DE5B01}" type="parTrans" cxnId="{DA375F8F-F46E-4B2C-AAF2-B448099F8EA4}">
      <dgm:prSet/>
      <dgm:spPr/>
      <dgm:t>
        <a:bodyPr/>
        <a:lstStyle/>
        <a:p>
          <a:endParaRPr lang="ru-RU"/>
        </a:p>
      </dgm:t>
    </dgm:pt>
    <dgm:pt modelId="{D37D5CA9-7129-48E5-9767-0689A759ECA7}" type="sibTrans" cxnId="{DA375F8F-F46E-4B2C-AAF2-B448099F8EA4}">
      <dgm:prSet/>
      <dgm:spPr/>
      <dgm:t>
        <a:bodyPr/>
        <a:lstStyle/>
        <a:p>
          <a:endParaRPr lang="ru-RU"/>
        </a:p>
      </dgm:t>
    </dgm:pt>
    <dgm:pt modelId="{2C5F675C-91F3-4198-8C26-FB233A7ABE35}" type="pres">
      <dgm:prSet presAssocID="{6A96738E-63D9-4D4D-9751-7CF2C4D6E2A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7F2F8A-76B8-4E01-BCD6-926AF8C684A8}" type="pres">
      <dgm:prSet presAssocID="{0CE213F9-2F46-4498-8C91-5AB68AA09483}" presName="hierRoot1" presStyleCnt="0">
        <dgm:presLayoutVars>
          <dgm:hierBranch val="init"/>
        </dgm:presLayoutVars>
      </dgm:prSet>
      <dgm:spPr/>
    </dgm:pt>
    <dgm:pt modelId="{5FDA426D-9B5C-473E-A750-25AA252E4A0F}" type="pres">
      <dgm:prSet presAssocID="{0CE213F9-2F46-4498-8C91-5AB68AA09483}" presName="rootComposite1" presStyleCnt="0"/>
      <dgm:spPr/>
    </dgm:pt>
    <dgm:pt modelId="{B491DB15-7CD6-4439-A814-0F45007EA91A}" type="pres">
      <dgm:prSet presAssocID="{0CE213F9-2F46-4498-8C91-5AB68AA09483}" presName="rootText1" presStyleLbl="node0" presStyleIdx="0" presStyleCnt="1" custAng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D694AB-FFB6-4393-A028-C0AEB4EAF074}" type="pres">
      <dgm:prSet presAssocID="{0CE213F9-2F46-4498-8C91-5AB68AA0948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58C7BF7-64A4-4245-8A78-40C906847231}" type="pres">
      <dgm:prSet presAssocID="{0CE213F9-2F46-4498-8C91-5AB68AA09483}" presName="hierChild2" presStyleCnt="0"/>
      <dgm:spPr/>
    </dgm:pt>
    <dgm:pt modelId="{F7F42810-15EF-44CA-B1F6-45B0BD82C575}" type="pres">
      <dgm:prSet presAssocID="{B6F0BA04-9016-4DB7-B1C8-ACFCCF4852EF}" presName="Name37" presStyleLbl="parChTrans1D2" presStyleIdx="0" presStyleCnt="3"/>
      <dgm:spPr/>
      <dgm:t>
        <a:bodyPr/>
        <a:lstStyle/>
        <a:p>
          <a:endParaRPr lang="ru-RU"/>
        </a:p>
      </dgm:t>
    </dgm:pt>
    <dgm:pt modelId="{0E98B634-62C1-4118-89F9-A3F1D497DC66}" type="pres">
      <dgm:prSet presAssocID="{0DD9D86F-094D-4848-A060-64DCEC940707}" presName="hierRoot2" presStyleCnt="0">
        <dgm:presLayoutVars>
          <dgm:hierBranch val="init"/>
        </dgm:presLayoutVars>
      </dgm:prSet>
      <dgm:spPr/>
    </dgm:pt>
    <dgm:pt modelId="{4D4FEEEC-0C75-4D6D-BBAA-827EE61F8862}" type="pres">
      <dgm:prSet presAssocID="{0DD9D86F-094D-4848-A060-64DCEC940707}" presName="rootComposite" presStyleCnt="0"/>
      <dgm:spPr/>
    </dgm:pt>
    <dgm:pt modelId="{E6E7A4A5-8A13-4233-9BB7-7C3212CF7C5E}" type="pres">
      <dgm:prSet presAssocID="{0DD9D86F-094D-4848-A060-64DCEC940707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48151B-1E3B-4315-9BA2-FCEF759B2261}" type="pres">
      <dgm:prSet presAssocID="{0DD9D86F-094D-4848-A060-64DCEC940707}" presName="rootConnector" presStyleLbl="node2" presStyleIdx="0" presStyleCnt="3"/>
      <dgm:spPr/>
      <dgm:t>
        <a:bodyPr/>
        <a:lstStyle/>
        <a:p>
          <a:endParaRPr lang="ru-RU"/>
        </a:p>
      </dgm:t>
    </dgm:pt>
    <dgm:pt modelId="{48AAB340-9C2D-4C92-8D59-7CC2FCB81361}" type="pres">
      <dgm:prSet presAssocID="{0DD9D86F-094D-4848-A060-64DCEC940707}" presName="hierChild4" presStyleCnt="0"/>
      <dgm:spPr/>
    </dgm:pt>
    <dgm:pt modelId="{852F7590-1BD7-4EB9-AAA3-B14ECC72A61C}" type="pres">
      <dgm:prSet presAssocID="{0DD9D86F-094D-4848-A060-64DCEC940707}" presName="hierChild5" presStyleCnt="0"/>
      <dgm:spPr/>
    </dgm:pt>
    <dgm:pt modelId="{5F016C45-F0A9-48BF-8A3D-D82506608529}" type="pres">
      <dgm:prSet presAssocID="{8DE6930F-6155-46CC-8E86-DE93FBAB278F}" presName="Name37" presStyleLbl="parChTrans1D2" presStyleIdx="1" presStyleCnt="3"/>
      <dgm:spPr/>
      <dgm:t>
        <a:bodyPr/>
        <a:lstStyle/>
        <a:p>
          <a:endParaRPr lang="ru-RU"/>
        </a:p>
      </dgm:t>
    </dgm:pt>
    <dgm:pt modelId="{B062DABA-3545-4A45-8324-AF7AD5589E01}" type="pres">
      <dgm:prSet presAssocID="{20A2CB9E-6C30-45A6-93E6-C0159B1EAD33}" presName="hierRoot2" presStyleCnt="0">
        <dgm:presLayoutVars>
          <dgm:hierBranch val="init"/>
        </dgm:presLayoutVars>
      </dgm:prSet>
      <dgm:spPr/>
    </dgm:pt>
    <dgm:pt modelId="{3D3D0012-D34B-4FAF-ABA9-67F2A877D25B}" type="pres">
      <dgm:prSet presAssocID="{20A2CB9E-6C30-45A6-93E6-C0159B1EAD33}" presName="rootComposite" presStyleCnt="0"/>
      <dgm:spPr/>
    </dgm:pt>
    <dgm:pt modelId="{C70FF25D-A104-45B6-B671-7815EC6E5FE2}" type="pres">
      <dgm:prSet presAssocID="{20A2CB9E-6C30-45A6-93E6-C0159B1EAD33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25BEA9-F039-4779-927C-3D400DD5C61D}" type="pres">
      <dgm:prSet presAssocID="{20A2CB9E-6C30-45A6-93E6-C0159B1EAD33}" presName="rootConnector" presStyleLbl="node2" presStyleIdx="1" presStyleCnt="3"/>
      <dgm:spPr/>
      <dgm:t>
        <a:bodyPr/>
        <a:lstStyle/>
        <a:p>
          <a:endParaRPr lang="ru-RU"/>
        </a:p>
      </dgm:t>
    </dgm:pt>
    <dgm:pt modelId="{6CB50B91-A80F-4EC1-A7ED-8336FD82A409}" type="pres">
      <dgm:prSet presAssocID="{20A2CB9E-6C30-45A6-93E6-C0159B1EAD33}" presName="hierChild4" presStyleCnt="0"/>
      <dgm:spPr/>
    </dgm:pt>
    <dgm:pt modelId="{65061DEE-C616-4867-ADF0-4471813F23B5}" type="pres">
      <dgm:prSet presAssocID="{20A2CB9E-6C30-45A6-93E6-C0159B1EAD33}" presName="hierChild5" presStyleCnt="0"/>
      <dgm:spPr/>
    </dgm:pt>
    <dgm:pt modelId="{14086715-BB29-4FFF-B066-48DBC361E022}" type="pres">
      <dgm:prSet presAssocID="{293FDCFC-FC13-45C5-8915-5F8601DE5B01}" presName="Name37" presStyleLbl="parChTrans1D2" presStyleIdx="2" presStyleCnt="3"/>
      <dgm:spPr/>
      <dgm:t>
        <a:bodyPr/>
        <a:lstStyle/>
        <a:p>
          <a:endParaRPr lang="ru-RU"/>
        </a:p>
      </dgm:t>
    </dgm:pt>
    <dgm:pt modelId="{3E0D505C-7A9D-430A-8E5A-C0CF7B0AC61D}" type="pres">
      <dgm:prSet presAssocID="{86E761A4-3A8E-4288-ADEB-12627A7A7E29}" presName="hierRoot2" presStyleCnt="0">
        <dgm:presLayoutVars>
          <dgm:hierBranch val="init"/>
        </dgm:presLayoutVars>
      </dgm:prSet>
      <dgm:spPr/>
    </dgm:pt>
    <dgm:pt modelId="{C8AC62B0-80D7-44E6-A727-0A68DE7865A0}" type="pres">
      <dgm:prSet presAssocID="{86E761A4-3A8E-4288-ADEB-12627A7A7E29}" presName="rootComposite" presStyleCnt="0"/>
      <dgm:spPr/>
    </dgm:pt>
    <dgm:pt modelId="{B2998653-B992-4366-A9C9-0CF96F83E333}" type="pres">
      <dgm:prSet presAssocID="{86E761A4-3A8E-4288-ADEB-12627A7A7E29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7E5953-E51D-456A-A307-2987BCFB05FF}" type="pres">
      <dgm:prSet presAssocID="{86E761A4-3A8E-4288-ADEB-12627A7A7E29}" presName="rootConnector" presStyleLbl="node2" presStyleIdx="2" presStyleCnt="3"/>
      <dgm:spPr/>
      <dgm:t>
        <a:bodyPr/>
        <a:lstStyle/>
        <a:p>
          <a:endParaRPr lang="ru-RU"/>
        </a:p>
      </dgm:t>
    </dgm:pt>
    <dgm:pt modelId="{6D82735C-5D9C-49C4-8A19-D1A39DCACDA5}" type="pres">
      <dgm:prSet presAssocID="{86E761A4-3A8E-4288-ADEB-12627A7A7E29}" presName="hierChild4" presStyleCnt="0"/>
      <dgm:spPr/>
    </dgm:pt>
    <dgm:pt modelId="{A002A27B-D0A3-4846-A78F-BCB2F67744A7}" type="pres">
      <dgm:prSet presAssocID="{86E761A4-3A8E-4288-ADEB-12627A7A7E29}" presName="hierChild5" presStyleCnt="0"/>
      <dgm:spPr/>
    </dgm:pt>
    <dgm:pt modelId="{102855C3-DCC6-44BB-8F4E-DC088B24A7CA}" type="pres">
      <dgm:prSet presAssocID="{0CE213F9-2F46-4498-8C91-5AB68AA09483}" presName="hierChild3" presStyleCnt="0"/>
      <dgm:spPr/>
    </dgm:pt>
  </dgm:ptLst>
  <dgm:cxnLst>
    <dgm:cxn modelId="{E684ADFC-24E1-4A27-879F-822AB3CCDEDC}" type="presOf" srcId="{20A2CB9E-6C30-45A6-93E6-C0159B1EAD33}" destId="{C70FF25D-A104-45B6-B671-7815EC6E5FE2}" srcOrd="0" destOrd="0" presId="urn:microsoft.com/office/officeart/2005/8/layout/orgChart1"/>
    <dgm:cxn modelId="{532DDBE1-F5A9-44A1-92C2-94C6D41003B4}" type="presOf" srcId="{8DE6930F-6155-46CC-8E86-DE93FBAB278F}" destId="{5F016C45-F0A9-48BF-8A3D-D82506608529}" srcOrd="0" destOrd="0" presId="urn:microsoft.com/office/officeart/2005/8/layout/orgChart1"/>
    <dgm:cxn modelId="{EB58D008-36C0-460E-A41F-D2B580D696E5}" type="presOf" srcId="{293FDCFC-FC13-45C5-8915-5F8601DE5B01}" destId="{14086715-BB29-4FFF-B066-48DBC361E022}" srcOrd="0" destOrd="0" presId="urn:microsoft.com/office/officeart/2005/8/layout/orgChart1"/>
    <dgm:cxn modelId="{82E8FFBB-D832-4D02-8AFB-B04B9F919E10}" type="presOf" srcId="{B6F0BA04-9016-4DB7-B1C8-ACFCCF4852EF}" destId="{F7F42810-15EF-44CA-B1F6-45B0BD82C575}" srcOrd="0" destOrd="0" presId="urn:microsoft.com/office/officeart/2005/8/layout/orgChart1"/>
    <dgm:cxn modelId="{4ECC274D-1D5C-41CC-B432-20DFB9ECF6E2}" type="presOf" srcId="{20A2CB9E-6C30-45A6-93E6-C0159B1EAD33}" destId="{2F25BEA9-F039-4779-927C-3D400DD5C61D}" srcOrd="1" destOrd="0" presId="urn:microsoft.com/office/officeart/2005/8/layout/orgChart1"/>
    <dgm:cxn modelId="{7A7F6CEA-2448-4C75-9D47-6E030BB73684}" srcId="{6A96738E-63D9-4D4D-9751-7CF2C4D6E2A7}" destId="{0CE213F9-2F46-4498-8C91-5AB68AA09483}" srcOrd="0" destOrd="0" parTransId="{C05DE5D4-E000-48BD-9C55-0383079DBAF0}" sibTransId="{2BE38D86-0558-4DE6-83D8-CD345F26A074}"/>
    <dgm:cxn modelId="{E37BA4C6-BF2F-45B1-8D0B-6A966D0C05DD}" type="presOf" srcId="{0CE213F9-2F46-4498-8C91-5AB68AA09483}" destId="{6AD694AB-FFB6-4393-A028-C0AEB4EAF074}" srcOrd="1" destOrd="0" presId="urn:microsoft.com/office/officeart/2005/8/layout/orgChart1"/>
    <dgm:cxn modelId="{361D876F-C6DD-4C21-994C-3C5D2D3E3C8E}" type="presOf" srcId="{86E761A4-3A8E-4288-ADEB-12627A7A7E29}" destId="{2E7E5953-E51D-456A-A307-2987BCFB05FF}" srcOrd="1" destOrd="0" presId="urn:microsoft.com/office/officeart/2005/8/layout/orgChart1"/>
    <dgm:cxn modelId="{402D3B89-23E7-4181-909A-04B3E770AA72}" type="presOf" srcId="{6A96738E-63D9-4D4D-9751-7CF2C4D6E2A7}" destId="{2C5F675C-91F3-4198-8C26-FB233A7ABE35}" srcOrd="0" destOrd="0" presId="urn:microsoft.com/office/officeart/2005/8/layout/orgChart1"/>
    <dgm:cxn modelId="{C3689256-4B6F-4E50-B615-55DC2913F2EC}" type="presOf" srcId="{0CE213F9-2F46-4498-8C91-5AB68AA09483}" destId="{B491DB15-7CD6-4439-A814-0F45007EA91A}" srcOrd="0" destOrd="0" presId="urn:microsoft.com/office/officeart/2005/8/layout/orgChart1"/>
    <dgm:cxn modelId="{1E67101D-2BEC-4617-AE9F-E518B4F858C0}" srcId="{0CE213F9-2F46-4498-8C91-5AB68AA09483}" destId="{0DD9D86F-094D-4848-A060-64DCEC940707}" srcOrd="0" destOrd="0" parTransId="{B6F0BA04-9016-4DB7-B1C8-ACFCCF4852EF}" sibTransId="{AA2A89C4-E80E-4FFD-837A-F97E49A11395}"/>
    <dgm:cxn modelId="{E2A59F82-F7A1-42ED-83C5-372F021DB5D7}" srcId="{0CE213F9-2F46-4498-8C91-5AB68AA09483}" destId="{20A2CB9E-6C30-45A6-93E6-C0159B1EAD33}" srcOrd="1" destOrd="0" parTransId="{8DE6930F-6155-46CC-8E86-DE93FBAB278F}" sibTransId="{82724609-B849-4F1A-9AB8-9CFF1DAF09C3}"/>
    <dgm:cxn modelId="{ABCC05D3-8820-45C1-B277-629E775B68EF}" type="presOf" srcId="{86E761A4-3A8E-4288-ADEB-12627A7A7E29}" destId="{B2998653-B992-4366-A9C9-0CF96F83E333}" srcOrd="0" destOrd="0" presId="urn:microsoft.com/office/officeart/2005/8/layout/orgChart1"/>
    <dgm:cxn modelId="{A515AF90-6E86-4C58-9744-270CB8B430D1}" type="presOf" srcId="{0DD9D86F-094D-4848-A060-64DCEC940707}" destId="{CD48151B-1E3B-4315-9BA2-FCEF759B2261}" srcOrd="1" destOrd="0" presId="urn:microsoft.com/office/officeart/2005/8/layout/orgChart1"/>
    <dgm:cxn modelId="{F7E000FA-3616-41DF-ABAE-641218378293}" type="presOf" srcId="{0DD9D86F-094D-4848-A060-64DCEC940707}" destId="{E6E7A4A5-8A13-4233-9BB7-7C3212CF7C5E}" srcOrd="0" destOrd="0" presId="urn:microsoft.com/office/officeart/2005/8/layout/orgChart1"/>
    <dgm:cxn modelId="{DA375F8F-F46E-4B2C-AAF2-B448099F8EA4}" srcId="{0CE213F9-2F46-4498-8C91-5AB68AA09483}" destId="{86E761A4-3A8E-4288-ADEB-12627A7A7E29}" srcOrd="2" destOrd="0" parTransId="{293FDCFC-FC13-45C5-8915-5F8601DE5B01}" sibTransId="{D37D5CA9-7129-48E5-9767-0689A759ECA7}"/>
    <dgm:cxn modelId="{3D67AC3C-BEEE-4F01-9E3B-9E77160D3E61}" type="presParOf" srcId="{2C5F675C-91F3-4198-8C26-FB233A7ABE35}" destId="{887F2F8A-76B8-4E01-BCD6-926AF8C684A8}" srcOrd="0" destOrd="0" presId="urn:microsoft.com/office/officeart/2005/8/layout/orgChart1"/>
    <dgm:cxn modelId="{00025E1C-751F-43E1-A284-64741A3E38FA}" type="presParOf" srcId="{887F2F8A-76B8-4E01-BCD6-926AF8C684A8}" destId="{5FDA426D-9B5C-473E-A750-25AA252E4A0F}" srcOrd="0" destOrd="0" presId="urn:microsoft.com/office/officeart/2005/8/layout/orgChart1"/>
    <dgm:cxn modelId="{A5C75C2A-B3A5-4972-9253-5039E17F78C9}" type="presParOf" srcId="{5FDA426D-9B5C-473E-A750-25AA252E4A0F}" destId="{B491DB15-7CD6-4439-A814-0F45007EA91A}" srcOrd="0" destOrd="0" presId="urn:microsoft.com/office/officeart/2005/8/layout/orgChart1"/>
    <dgm:cxn modelId="{9B92518F-27D7-43F2-8C6D-7BDEA2E2433E}" type="presParOf" srcId="{5FDA426D-9B5C-473E-A750-25AA252E4A0F}" destId="{6AD694AB-FFB6-4393-A028-C0AEB4EAF074}" srcOrd="1" destOrd="0" presId="urn:microsoft.com/office/officeart/2005/8/layout/orgChart1"/>
    <dgm:cxn modelId="{A5291A63-7ECA-461C-A838-83311A2450AD}" type="presParOf" srcId="{887F2F8A-76B8-4E01-BCD6-926AF8C684A8}" destId="{358C7BF7-64A4-4245-8A78-40C906847231}" srcOrd="1" destOrd="0" presId="urn:microsoft.com/office/officeart/2005/8/layout/orgChart1"/>
    <dgm:cxn modelId="{E46A0B35-4307-4F3A-ACB3-8619D779ACFE}" type="presParOf" srcId="{358C7BF7-64A4-4245-8A78-40C906847231}" destId="{F7F42810-15EF-44CA-B1F6-45B0BD82C575}" srcOrd="0" destOrd="0" presId="urn:microsoft.com/office/officeart/2005/8/layout/orgChart1"/>
    <dgm:cxn modelId="{BDA9851A-E472-4DAA-A8F4-03C5394BFCEF}" type="presParOf" srcId="{358C7BF7-64A4-4245-8A78-40C906847231}" destId="{0E98B634-62C1-4118-89F9-A3F1D497DC66}" srcOrd="1" destOrd="0" presId="urn:microsoft.com/office/officeart/2005/8/layout/orgChart1"/>
    <dgm:cxn modelId="{7E0DBD6D-33D9-4A56-8C94-82B94B662EE5}" type="presParOf" srcId="{0E98B634-62C1-4118-89F9-A3F1D497DC66}" destId="{4D4FEEEC-0C75-4D6D-BBAA-827EE61F8862}" srcOrd="0" destOrd="0" presId="urn:microsoft.com/office/officeart/2005/8/layout/orgChart1"/>
    <dgm:cxn modelId="{A35F2E27-C757-4EEE-B2D7-756CC19E645B}" type="presParOf" srcId="{4D4FEEEC-0C75-4D6D-BBAA-827EE61F8862}" destId="{E6E7A4A5-8A13-4233-9BB7-7C3212CF7C5E}" srcOrd="0" destOrd="0" presId="urn:microsoft.com/office/officeart/2005/8/layout/orgChart1"/>
    <dgm:cxn modelId="{B44D5541-DDC4-495A-A0EB-C46893AB82D8}" type="presParOf" srcId="{4D4FEEEC-0C75-4D6D-BBAA-827EE61F8862}" destId="{CD48151B-1E3B-4315-9BA2-FCEF759B2261}" srcOrd="1" destOrd="0" presId="urn:microsoft.com/office/officeart/2005/8/layout/orgChart1"/>
    <dgm:cxn modelId="{442B6C03-A84C-433E-8CBA-E46B9DE8425A}" type="presParOf" srcId="{0E98B634-62C1-4118-89F9-A3F1D497DC66}" destId="{48AAB340-9C2D-4C92-8D59-7CC2FCB81361}" srcOrd="1" destOrd="0" presId="urn:microsoft.com/office/officeart/2005/8/layout/orgChart1"/>
    <dgm:cxn modelId="{ECD5F95A-4714-4D1D-9D91-F252EBD70E6D}" type="presParOf" srcId="{0E98B634-62C1-4118-89F9-A3F1D497DC66}" destId="{852F7590-1BD7-4EB9-AAA3-B14ECC72A61C}" srcOrd="2" destOrd="0" presId="urn:microsoft.com/office/officeart/2005/8/layout/orgChart1"/>
    <dgm:cxn modelId="{353D70CD-AEB4-4CC0-8927-589A30556C22}" type="presParOf" srcId="{358C7BF7-64A4-4245-8A78-40C906847231}" destId="{5F016C45-F0A9-48BF-8A3D-D82506608529}" srcOrd="2" destOrd="0" presId="urn:microsoft.com/office/officeart/2005/8/layout/orgChart1"/>
    <dgm:cxn modelId="{F0A40A06-A47E-4652-B883-3AC5E456FCC0}" type="presParOf" srcId="{358C7BF7-64A4-4245-8A78-40C906847231}" destId="{B062DABA-3545-4A45-8324-AF7AD5589E01}" srcOrd="3" destOrd="0" presId="urn:microsoft.com/office/officeart/2005/8/layout/orgChart1"/>
    <dgm:cxn modelId="{4222B08B-171A-4FC3-8349-74BEE1EE1880}" type="presParOf" srcId="{B062DABA-3545-4A45-8324-AF7AD5589E01}" destId="{3D3D0012-D34B-4FAF-ABA9-67F2A877D25B}" srcOrd="0" destOrd="0" presId="urn:microsoft.com/office/officeart/2005/8/layout/orgChart1"/>
    <dgm:cxn modelId="{6BBBCB70-44E5-4ECE-AAAE-E5A6C3D5DF80}" type="presParOf" srcId="{3D3D0012-D34B-4FAF-ABA9-67F2A877D25B}" destId="{C70FF25D-A104-45B6-B671-7815EC6E5FE2}" srcOrd="0" destOrd="0" presId="urn:microsoft.com/office/officeart/2005/8/layout/orgChart1"/>
    <dgm:cxn modelId="{826E9C41-8D47-4E5D-8E60-B6D6D47558A0}" type="presParOf" srcId="{3D3D0012-D34B-4FAF-ABA9-67F2A877D25B}" destId="{2F25BEA9-F039-4779-927C-3D400DD5C61D}" srcOrd="1" destOrd="0" presId="urn:microsoft.com/office/officeart/2005/8/layout/orgChart1"/>
    <dgm:cxn modelId="{DB541BA8-7952-4877-83FD-5EBAA92357FD}" type="presParOf" srcId="{B062DABA-3545-4A45-8324-AF7AD5589E01}" destId="{6CB50B91-A80F-4EC1-A7ED-8336FD82A409}" srcOrd="1" destOrd="0" presId="urn:microsoft.com/office/officeart/2005/8/layout/orgChart1"/>
    <dgm:cxn modelId="{A8456458-D3B9-4B0F-B96C-19F5D634C0CC}" type="presParOf" srcId="{B062DABA-3545-4A45-8324-AF7AD5589E01}" destId="{65061DEE-C616-4867-ADF0-4471813F23B5}" srcOrd="2" destOrd="0" presId="urn:microsoft.com/office/officeart/2005/8/layout/orgChart1"/>
    <dgm:cxn modelId="{10C46210-44DB-49DF-8939-485F8720CF86}" type="presParOf" srcId="{358C7BF7-64A4-4245-8A78-40C906847231}" destId="{14086715-BB29-4FFF-B066-48DBC361E022}" srcOrd="4" destOrd="0" presId="urn:microsoft.com/office/officeart/2005/8/layout/orgChart1"/>
    <dgm:cxn modelId="{ED909B60-73AA-4D89-9FFA-0A4CDA054CFB}" type="presParOf" srcId="{358C7BF7-64A4-4245-8A78-40C906847231}" destId="{3E0D505C-7A9D-430A-8E5A-C0CF7B0AC61D}" srcOrd="5" destOrd="0" presId="urn:microsoft.com/office/officeart/2005/8/layout/orgChart1"/>
    <dgm:cxn modelId="{BE46F621-1C10-4E25-892C-54F795BD96DF}" type="presParOf" srcId="{3E0D505C-7A9D-430A-8E5A-C0CF7B0AC61D}" destId="{C8AC62B0-80D7-44E6-A727-0A68DE7865A0}" srcOrd="0" destOrd="0" presId="urn:microsoft.com/office/officeart/2005/8/layout/orgChart1"/>
    <dgm:cxn modelId="{ECDF2E8C-CB38-4AE8-9554-3B80558AC17A}" type="presParOf" srcId="{C8AC62B0-80D7-44E6-A727-0A68DE7865A0}" destId="{B2998653-B992-4366-A9C9-0CF96F83E333}" srcOrd="0" destOrd="0" presId="urn:microsoft.com/office/officeart/2005/8/layout/orgChart1"/>
    <dgm:cxn modelId="{084C0AF4-A26E-41DE-B5C4-DFF332248B62}" type="presParOf" srcId="{C8AC62B0-80D7-44E6-A727-0A68DE7865A0}" destId="{2E7E5953-E51D-456A-A307-2987BCFB05FF}" srcOrd="1" destOrd="0" presId="urn:microsoft.com/office/officeart/2005/8/layout/orgChart1"/>
    <dgm:cxn modelId="{25E1363B-2997-482E-845D-A8E4F865A15C}" type="presParOf" srcId="{3E0D505C-7A9D-430A-8E5A-C0CF7B0AC61D}" destId="{6D82735C-5D9C-49C4-8A19-D1A39DCACDA5}" srcOrd="1" destOrd="0" presId="urn:microsoft.com/office/officeart/2005/8/layout/orgChart1"/>
    <dgm:cxn modelId="{F08EE1F7-4804-4F58-87D9-C1C57F7CE05A}" type="presParOf" srcId="{3E0D505C-7A9D-430A-8E5A-C0CF7B0AC61D}" destId="{A002A27B-D0A3-4846-A78F-BCB2F67744A7}" srcOrd="2" destOrd="0" presId="urn:microsoft.com/office/officeart/2005/8/layout/orgChart1"/>
    <dgm:cxn modelId="{5633DB9A-6CC7-45E8-907F-FAC92EF0E44E}" type="presParOf" srcId="{887F2F8A-76B8-4E01-BCD6-926AF8C684A8}" destId="{102855C3-DCC6-44BB-8F4E-DC088B24A7C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88F2E3-A5CE-4B4B-91D1-548FC66EA330}" type="doc">
      <dgm:prSet loTypeId="urn:microsoft.com/office/officeart/2005/8/layout/pyramid2" loCatId="pyramid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52B2913-F88F-4A46-B29C-2FB81B85DA67}">
      <dgm:prSet phldrT="[Текст]"/>
      <dgm:spPr/>
      <dgm:t>
        <a:bodyPr/>
        <a:lstStyle/>
        <a:p>
          <a:r>
            <a:rPr lang="ru-RU" dirty="0" smtClean="0"/>
            <a:t>Национальный Волонтёрский Совет</a:t>
          </a:r>
          <a:endParaRPr lang="ru-RU" dirty="0"/>
        </a:p>
      </dgm:t>
    </dgm:pt>
    <dgm:pt modelId="{ACDA1EC9-9837-4E86-84FF-97D4004099B2}" type="parTrans" cxnId="{C60F7757-0B65-4D20-836F-9EF546166B7A}">
      <dgm:prSet/>
      <dgm:spPr/>
      <dgm:t>
        <a:bodyPr/>
        <a:lstStyle/>
        <a:p>
          <a:endParaRPr lang="ru-RU"/>
        </a:p>
      </dgm:t>
    </dgm:pt>
    <dgm:pt modelId="{B0754958-E89D-4147-B693-810702AA5502}" type="sibTrans" cxnId="{C60F7757-0B65-4D20-836F-9EF546166B7A}">
      <dgm:prSet/>
      <dgm:spPr/>
      <dgm:t>
        <a:bodyPr/>
        <a:lstStyle/>
        <a:p>
          <a:endParaRPr lang="ru-RU"/>
        </a:p>
      </dgm:t>
    </dgm:pt>
    <dgm:pt modelId="{A8BB55E4-E336-4145-98A4-91A714950B93}">
      <dgm:prSet phldrT="[Текст]" custT="1"/>
      <dgm:spPr/>
      <dgm:t>
        <a:bodyPr/>
        <a:lstStyle/>
        <a:p>
          <a:r>
            <a:rPr lang="ru-RU" sz="1600" dirty="0" smtClean="0"/>
            <a:t>Городские Волонтёрские Советы</a:t>
          </a:r>
          <a:endParaRPr lang="ru-RU" sz="1600" dirty="0"/>
        </a:p>
      </dgm:t>
    </dgm:pt>
    <dgm:pt modelId="{56756CB1-0742-49A5-BF9C-117EEC3BA47E}" type="parTrans" cxnId="{D10B0AB7-8EF0-4C08-8546-574CB6B12BEE}">
      <dgm:prSet/>
      <dgm:spPr/>
      <dgm:t>
        <a:bodyPr/>
        <a:lstStyle/>
        <a:p>
          <a:endParaRPr lang="ru-RU"/>
        </a:p>
      </dgm:t>
    </dgm:pt>
    <dgm:pt modelId="{411833B2-380B-407A-95CC-BD6430A3C248}" type="sibTrans" cxnId="{D10B0AB7-8EF0-4C08-8546-574CB6B12BEE}">
      <dgm:prSet/>
      <dgm:spPr/>
      <dgm:t>
        <a:bodyPr/>
        <a:lstStyle/>
        <a:p>
          <a:endParaRPr lang="ru-RU"/>
        </a:p>
      </dgm:t>
    </dgm:pt>
    <dgm:pt modelId="{7C20EF3C-31AD-4371-B240-731A1047FC53}">
      <dgm:prSet phldrT="[Текст]" custT="1"/>
      <dgm:spPr/>
      <dgm:t>
        <a:bodyPr/>
        <a:lstStyle/>
        <a:p>
          <a:r>
            <a:rPr lang="ru-RU" sz="1800" dirty="0" smtClean="0"/>
            <a:t>Районные Волонтёрские Советы</a:t>
          </a:r>
          <a:endParaRPr lang="ru-RU" sz="1800" dirty="0"/>
        </a:p>
      </dgm:t>
    </dgm:pt>
    <dgm:pt modelId="{ED75B2BF-A1EF-46D6-BF2D-D149AB2A8FF8}" type="parTrans" cxnId="{16F5D0F3-5F55-4B26-97DD-F30D72352375}">
      <dgm:prSet/>
      <dgm:spPr/>
      <dgm:t>
        <a:bodyPr/>
        <a:lstStyle/>
        <a:p>
          <a:endParaRPr lang="ru-RU"/>
        </a:p>
      </dgm:t>
    </dgm:pt>
    <dgm:pt modelId="{179352CD-771A-4E48-9305-AEB2C7A61D1E}" type="sibTrans" cxnId="{16F5D0F3-5F55-4B26-97DD-F30D72352375}">
      <dgm:prSet/>
      <dgm:spPr/>
      <dgm:t>
        <a:bodyPr/>
        <a:lstStyle/>
        <a:p>
          <a:endParaRPr lang="ru-RU"/>
        </a:p>
      </dgm:t>
    </dgm:pt>
    <dgm:pt modelId="{039DAE7A-BD21-48E4-922B-44AA49D13C5F}">
      <dgm:prSet phldrT="[Текст]" custT="1"/>
      <dgm:spPr/>
      <dgm:t>
        <a:bodyPr/>
        <a:lstStyle/>
        <a:p>
          <a:r>
            <a:rPr lang="ru-RU" sz="1400" dirty="0" smtClean="0"/>
            <a:t>Областные Волонтёрские Советы</a:t>
          </a:r>
          <a:endParaRPr lang="ru-RU" sz="1400" dirty="0"/>
        </a:p>
      </dgm:t>
    </dgm:pt>
    <dgm:pt modelId="{F6F88843-3F36-4F7D-BE32-8E99DA5669D4}" type="parTrans" cxnId="{9FBB670F-2089-4C3C-AD29-03628061F8F4}">
      <dgm:prSet/>
      <dgm:spPr/>
      <dgm:t>
        <a:bodyPr/>
        <a:lstStyle/>
        <a:p>
          <a:endParaRPr lang="ru-RU"/>
        </a:p>
      </dgm:t>
    </dgm:pt>
    <dgm:pt modelId="{19C54ACE-D27F-4036-9201-32DB479440AA}" type="sibTrans" cxnId="{9FBB670F-2089-4C3C-AD29-03628061F8F4}">
      <dgm:prSet/>
      <dgm:spPr/>
      <dgm:t>
        <a:bodyPr/>
        <a:lstStyle/>
        <a:p>
          <a:endParaRPr lang="ru-RU"/>
        </a:p>
      </dgm:t>
    </dgm:pt>
    <dgm:pt modelId="{952244E9-11CF-4F59-A49E-4EACB9D9EB96}" type="pres">
      <dgm:prSet presAssocID="{7E88F2E3-A5CE-4B4B-91D1-548FC66EA330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E2B892B-B01D-4C9F-AB60-47948E487AD6}" type="pres">
      <dgm:prSet presAssocID="{7E88F2E3-A5CE-4B4B-91D1-548FC66EA330}" presName="pyramid" presStyleLbl="node1" presStyleIdx="0" presStyleCnt="1"/>
      <dgm:spPr/>
      <dgm:t>
        <a:bodyPr/>
        <a:lstStyle/>
        <a:p>
          <a:endParaRPr lang="ru-RU"/>
        </a:p>
      </dgm:t>
    </dgm:pt>
    <dgm:pt modelId="{D686980E-1ECC-4521-AD38-4112B7706FFC}" type="pres">
      <dgm:prSet presAssocID="{7E88F2E3-A5CE-4B4B-91D1-548FC66EA330}" presName="theList" presStyleCnt="0"/>
      <dgm:spPr/>
      <dgm:t>
        <a:bodyPr/>
        <a:lstStyle/>
        <a:p>
          <a:endParaRPr lang="ru-RU"/>
        </a:p>
      </dgm:t>
    </dgm:pt>
    <dgm:pt modelId="{821EE061-9ED2-4152-B59A-3D60EBC3C530}" type="pres">
      <dgm:prSet presAssocID="{752B2913-F88F-4A46-B29C-2FB81B85DA67}" presName="aNode" presStyleLbl="fgAcc1" presStyleIdx="0" presStyleCnt="4" custScaleX="33248" custLinFactY="23670" custLinFactNeighborX="-4957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FBB986-2E3B-48FE-B14E-12612DB81DA3}" type="pres">
      <dgm:prSet presAssocID="{752B2913-F88F-4A46-B29C-2FB81B85DA67}" presName="aSpace" presStyleCnt="0"/>
      <dgm:spPr/>
      <dgm:t>
        <a:bodyPr/>
        <a:lstStyle/>
        <a:p>
          <a:endParaRPr lang="ru-RU"/>
        </a:p>
      </dgm:t>
    </dgm:pt>
    <dgm:pt modelId="{CFFE5E33-EAEE-40CB-A585-6ADBC562A848}" type="pres">
      <dgm:prSet presAssocID="{039DAE7A-BD21-48E4-922B-44AA49D13C5F}" presName="aNode" presStyleLbl="fgAcc1" presStyleIdx="1" presStyleCnt="4" custScaleX="62750" custLinFactY="34487" custLinFactNeighborX="-4957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21A78A-8F93-4E58-9AB0-984D3F445F3C}" type="pres">
      <dgm:prSet presAssocID="{039DAE7A-BD21-48E4-922B-44AA49D13C5F}" presName="aSpace" presStyleCnt="0"/>
      <dgm:spPr/>
      <dgm:t>
        <a:bodyPr/>
        <a:lstStyle/>
        <a:p>
          <a:endParaRPr lang="ru-RU"/>
        </a:p>
      </dgm:t>
    </dgm:pt>
    <dgm:pt modelId="{779E8507-04A1-4B04-A157-F9A81CE83492}" type="pres">
      <dgm:prSet presAssocID="{A8BB55E4-E336-4145-98A4-91A714950B93}" presName="aNode" presStyleLbl="fgAcc1" presStyleIdx="2" presStyleCnt="4" custScaleX="96470" custLinFactY="45305" custLinFactNeighborX="-4957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845F00-21B0-45FA-82E5-A7F60A416DD5}" type="pres">
      <dgm:prSet presAssocID="{A8BB55E4-E336-4145-98A4-91A714950B93}" presName="aSpace" presStyleCnt="0"/>
      <dgm:spPr/>
      <dgm:t>
        <a:bodyPr/>
        <a:lstStyle/>
        <a:p>
          <a:endParaRPr lang="ru-RU"/>
        </a:p>
      </dgm:t>
    </dgm:pt>
    <dgm:pt modelId="{FE08C372-0308-4190-AE8C-190C2548E9E3}" type="pres">
      <dgm:prSet presAssocID="{7C20EF3C-31AD-4371-B240-731A1047FC53}" presName="aNode" presStyleLbl="fgAcc1" presStyleIdx="3" presStyleCnt="4" custScaleX="130455" custLinFactY="56123" custLinFactNeighborX="-4992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7EBD59-06C8-482C-83A1-C0381E31B5A0}" type="pres">
      <dgm:prSet presAssocID="{7C20EF3C-31AD-4371-B240-731A1047FC53}" presName="aSpace" presStyleCnt="0"/>
      <dgm:spPr/>
      <dgm:t>
        <a:bodyPr/>
        <a:lstStyle/>
        <a:p>
          <a:endParaRPr lang="ru-RU"/>
        </a:p>
      </dgm:t>
    </dgm:pt>
  </dgm:ptLst>
  <dgm:cxnLst>
    <dgm:cxn modelId="{A479EAB8-3FC0-40F1-A915-E3826342148E}" type="presOf" srcId="{A8BB55E4-E336-4145-98A4-91A714950B93}" destId="{779E8507-04A1-4B04-A157-F9A81CE83492}" srcOrd="0" destOrd="0" presId="urn:microsoft.com/office/officeart/2005/8/layout/pyramid2"/>
    <dgm:cxn modelId="{16F5D0F3-5F55-4B26-97DD-F30D72352375}" srcId="{7E88F2E3-A5CE-4B4B-91D1-548FC66EA330}" destId="{7C20EF3C-31AD-4371-B240-731A1047FC53}" srcOrd="3" destOrd="0" parTransId="{ED75B2BF-A1EF-46D6-BF2D-D149AB2A8FF8}" sibTransId="{179352CD-771A-4E48-9305-AEB2C7A61D1E}"/>
    <dgm:cxn modelId="{358382FF-5F79-4153-8CA4-BD396AE7F909}" type="presOf" srcId="{039DAE7A-BD21-48E4-922B-44AA49D13C5F}" destId="{CFFE5E33-EAEE-40CB-A585-6ADBC562A848}" srcOrd="0" destOrd="0" presId="urn:microsoft.com/office/officeart/2005/8/layout/pyramid2"/>
    <dgm:cxn modelId="{C60F7757-0B65-4D20-836F-9EF546166B7A}" srcId="{7E88F2E3-A5CE-4B4B-91D1-548FC66EA330}" destId="{752B2913-F88F-4A46-B29C-2FB81B85DA67}" srcOrd="0" destOrd="0" parTransId="{ACDA1EC9-9837-4E86-84FF-97D4004099B2}" sibTransId="{B0754958-E89D-4147-B693-810702AA5502}"/>
    <dgm:cxn modelId="{F4970DF2-19EC-440F-80EA-7CEAE9EC4B79}" type="presOf" srcId="{7C20EF3C-31AD-4371-B240-731A1047FC53}" destId="{FE08C372-0308-4190-AE8C-190C2548E9E3}" srcOrd="0" destOrd="0" presId="urn:microsoft.com/office/officeart/2005/8/layout/pyramid2"/>
    <dgm:cxn modelId="{4813DAEF-9494-449D-AE81-0D9C0156ECC0}" type="presOf" srcId="{7E88F2E3-A5CE-4B4B-91D1-548FC66EA330}" destId="{952244E9-11CF-4F59-A49E-4EACB9D9EB96}" srcOrd="0" destOrd="0" presId="urn:microsoft.com/office/officeart/2005/8/layout/pyramid2"/>
    <dgm:cxn modelId="{9FBB670F-2089-4C3C-AD29-03628061F8F4}" srcId="{7E88F2E3-A5CE-4B4B-91D1-548FC66EA330}" destId="{039DAE7A-BD21-48E4-922B-44AA49D13C5F}" srcOrd="1" destOrd="0" parTransId="{F6F88843-3F36-4F7D-BE32-8E99DA5669D4}" sibTransId="{19C54ACE-D27F-4036-9201-32DB479440AA}"/>
    <dgm:cxn modelId="{D10B0AB7-8EF0-4C08-8546-574CB6B12BEE}" srcId="{7E88F2E3-A5CE-4B4B-91D1-548FC66EA330}" destId="{A8BB55E4-E336-4145-98A4-91A714950B93}" srcOrd="2" destOrd="0" parTransId="{56756CB1-0742-49A5-BF9C-117EEC3BA47E}" sibTransId="{411833B2-380B-407A-95CC-BD6430A3C248}"/>
    <dgm:cxn modelId="{65E327F0-3E65-4548-A68A-05ECC3716EE4}" type="presOf" srcId="{752B2913-F88F-4A46-B29C-2FB81B85DA67}" destId="{821EE061-9ED2-4152-B59A-3D60EBC3C530}" srcOrd="0" destOrd="0" presId="urn:microsoft.com/office/officeart/2005/8/layout/pyramid2"/>
    <dgm:cxn modelId="{37E54A81-D300-4843-8C9C-B199DCECF764}" type="presParOf" srcId="{952244E9-11CF-4F59-A49E-4EACB9D9EB96}" destId="{9E2B892B-B01D-4C9F-AB60-47948E487AD6}" srcOrd="0" destOrd="0" presId="urn:microsoft.com/office/officeart/2005/8/layout/pyramid2"/>
    <dgm:cxn modelId="{9964D6F3-52FA-4B98-A4CC-069202DC41A3}" type="presParOf" srcId="{952244E9-11CF-4F59-A49E-4EACB9D9EB96}" destId="{D686980E-1ECC-4521-AD38-4112B7706FFC}" srcOrd="1" destOrd="0" presId="urn:microsoft.com/office/officeart/2005/8/layout/pyramid2"/>
    <dgm:cxn modelId="{DEF4B2D1-CEFC-4B0A-867E-DE07108A1CCF}" type="presParOf" srcId="{D686980E-1ECC-4521-AD38-4112B7706FFC}" destId="{821EE061-9ED2-4152-B59A-3D60EBC3C530}" srcOrd="0" destOrd="0" presId="urn:microsoft.com/office/officeart/2005/8/layout/pyramid2"/>
    <dgm:cxn modelId="{368038C1-C3A9-4152-B2B0-D2591439CE93}" type="presParOf" srcId="{D686980E-1ECC-4521-AD38-4112B7706FFC}" destId="{AAFBB986-2E3B-48FE-B14E-12612DB81DA3}" srcOrd="1" destOrd="0" presId="urn:microsoft.com/office/officeart/2005/8/layout/pyramid2"/>
    <dgm:cxn modelId="{67A28682-6A85-4E06-99A1-0A805A2B1CC0}" type="presParOf" srcId="{D686980E-1ECC-4521-AD38-4112B7706FFC}" destId="{CFFE5E33-EAEE-40CB-A585-6ADBC562A848}" srcOrd="2" destOrd="0" presId="urn:microsoft.com/office/officeart/2005/8/layout/pyramid2"/>
    <dgm:cxn modelId="{12CBDD56-0A1A-4482-AA46-99DEF4FE0A01}" type="presParOf" srcId="{D686980E-1ECC-4521-AD38-4112B7706FFC}" destId="{C621A78A-8F93-4E58-9AB0-984D3F445F3C}" srcOrd="3" destOrd="0" presId="urn:microsoft.com/office/officeart/2005/8/layout/pyramid2"/>
    <dgm:cxn modelId="{FE42BDAA-FC10-4134-8CB2-3852D36A6B47}" type="presParOf" srcId="{D686980E-1ECC-4521-AD38-4112B7706FFC}" destId="{779E8507-04A1-4B04-A157-F9A81CE83492}" srcOrd="4" destOrd="0" presId="urn:microsoft.com/office/officeart/2005/8/layout/pyramid2"/>
    <dgm:cxn modelId="{6D639AD0-3F4F-4835-BE46-1AE4ABAF20E8}" type="presParOf" srcId="{D686980E-1ECC-4521-AD38-4112B7706FFC}" destId="{D9845F00-21B0-45FA-82E5-A7F60A416DD5}" srcOrd="5" destOrd="0" presId="urn:microsoft.com/office/officeart/2005/8/layout/pyramid2"/>
    <dgm:cxn modelId="{F6C085A3-D7B1-43AB-8837-4DEB889E809C}" type="presParOf" srcId="{D686980E-1ECC-4521-AD38-4112B7706FFC}" destId="{FE08C372-0308-4190-AE8C-190C2548E9E3}" srcOrd="6" destOrd="0" presId="urn:microsoft.com/office/officeart/2005/8/layout/pyramid2"/>
    <dgm:cxn modelId="{32E1148D-B590-48D6-834E-973C96D0D959}" type="presParOf" srcId="{D686980E-1ECC-4521-AD38-4112B7706FFC}" destId="{CB7EBD59-06C8-482C-83A1-C0381E31B5A0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86715-BB29-4FFF-B066-48DBC361E022}">
      <dsp:nvSpPr>
        <dsp:cNvPr id="0" name=""/>
        <dsp:cNvSpPr/>
      </dsp:nvSpPr>
      <dsp:spPr>
        <a:xfrm>
          <a:off x="4286280" y="2365742"/>
          <a:ext cx="3032574" cy="526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157"/>
              </a:lnTo>
              <a:lnTo>
                <a:pt x="3032574" y="263157"/>
              </a:lnTo>
              <a:lnTo>
                <a:pt x="3032574" y="52631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016C45-F0A9-48BF-8A3D-D82506608529}">
      <dsp:nvSpPr>
        <dsp:cNvPr id="0" name=""/>
        <dsp:cNvSpPr/>
      </dsp:nvSpPr>
      <dsp:spPr>
        <a:xfrm>
          <a:off x="4240560" y="2365742"/>
          <a:ext cx="91440" cy="5263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631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F42810-15EF-44CA-B1F6-45B0BD82C575}">
      <dsp:nvSpPr>
        <dsp:cNvPr id="0" name=""/>
        <dsp:cNvSpPr/>
      </dsp:nvSpPr>
      <dsp:spPr>
        <a:xfrm>
          <a:off x="1253705" y="2365742"/>
          <a:ext cx="3032574" cy="526314"/>
        </a:xfrm>
        <a:custGeom>
          <a:avLst/>
          <a:gdLst/>
          <a:ahLst/>
          <a:cxnLst/>
          <a:rect l="0" t="0" r="0" b="0"/>
          <a:pathLst>
            <a:path>
              <a:moveTo>
                <a:pt x="3032574" y="0"/>
              </a:moveTo>
              <a:lnTo>
                <a:pt x="3032574" y="263157"/>
              </a:lnTo>
              <a:lnTo>
                <a:pt x="0" y="263157"/>
              </a:lnTo>
              <a:lnTo>
                <a:pt x="0" y="52631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91DB15-7CD6-4439-A814-0F45007EA91A}">
      <dsp:nvSpPr>
        <dsp:cNvPr id="0" name=""/>
        <dsp:cNvSpPr/>
      </dsp:nvSpPr>
      <dsp:spPr>
        <a:xfrm>
          <a:off x="3033150" y="1112612"/>
          <a:ext cx="2506259" cy="12531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Международное движение КК и КП</a:t>
          </a:r>
          <a:endParaRPr lang="ru-RU" sz="2600" kern="1200" dirty="0"/>
        </a:p>
      </dsp:txBody>
      <dsp:txXfrm>
        <a:off x="3033150" y="1112612"/>
        <a:ext cx="2506259" cy="1253129"/>
      </dsp:txXfrm>
    </dsp:sp>
    <dsp:sp modelId="{E6E7A4A5-8A13-4233-9BB7-7C3212CF7C5E}">
      <dsp:nvSpPr>
        <dsp:cNvPr id="0" name=""/>
        <dsp:cNvSpPr/>
      </dsp:nvSpPr>
      <dsp:spPr>
        <a:xfrm>
          <a:off x="575" y="2892057"/>
          <a:ext cx="2506259" cy="12531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Международный Комитет КК</a:t>
          </a:r>
          <a:endParaRPr lang="ru-RU" sz="2600" kern="1200" dirty="0"/>
        </a:p>
      </dsp:txBody>
      <dsp:txXfrm>
        <a:off x="575" y="2892057"/>
        <a:ext cx="2506259" cy="1253129"/>
      </dsp:txXfrm>
    </dsp:sp>
    <dsp:sp modelId="{C70FF25D-A104-45B6-B671-7815EC6E5FE2}">
      <dsp:nvSpPr>
        <dsp:cNvPr id="0" name=""/>
        <dsp:cNvSpPr/>
      </dsp:nvSpPr>
      <dsp:spPr>
        <a:xfrm>
          <a:off x="3033150" y="2892057"/>
          <a:ext cx="2506259" cy="12531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Международная Федерация Обществ КК и КП</a:t>
          </a:r>
          <a:endParaRPr lang="ru-RU" sz="2600" kern="1200" dirty="0"/>
        </a:p>
      </dsp:txBody>
      <dsp:txXfrm>
        <a:off x="3033150" y="2892057"/>
        <a:ext cx="2506259" cy="1253129"/>
      </dsp:txXfrm>
    </dsp:sp>
    <dsp:sp modelId="{B2998653-B992-4366-A9C9-0CF96F83E333}">
      <dsp:nvSpPr>
        <dsp:cNvPr id="0" name=""/>
        <dsp:cNvSpPr/>
      </dsp:nvSpPr>
      <dsp:spPr>
        <a:xfrm>
          <a:off x="6065724" y="2892057"/>
          <a:ext cx="2506259" cy="12531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Национальные Общества КК и КП</a:t>
          </a:r>
          <a:endParaRPr lang="ru-RU" sz="2600" kern="1200" dirty="0"/>
        </a:p>
      </dsp:txBody>
      <dsp:txXfrm>
        <a:off x="6065724" y="2892057"/>
        <a:ext cx="2506259" cy="12531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B892B-B01D-4C9F-AB60-47948E487AD6}">
      <dsp:nvSpPr>
        <dsp:cNvPr id="0" name=""/>
        <dsp:cNvSpPr/>
      </dsp:nvSpPr>
      <dsp:spPr>
        <a:xfrm>
          <a:off x="-113423" y="0"/>
          <a:ext cx="5214973" cy="5214973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EE061-9ED2-4152-B59A-3D60EBC3C530}">
      <dsp:nvSpPr>
        <dsp:cNvPr id="0" name=""/>
        <dsp:cNvSpPr/>
      </dsp:nvSpPr>
      <dsp:spPr>
        <a:xfrm>
          <a:off x="1944824" y="857259"/>
          <a:ext cx="1127018" cy="926880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Национальный Волонтёрский Совет</a:t>
          </a:r>
          <a:endParaRPr lang="ru-RU" sz="1100" kern="1200" dirty="0"/>
        </a:p>
      </dsp:txBody>
      <dsp:txXfrm>
        <a:off x="1990071" y="902506"/>
        <a:ext cx="1036524" cy="836386"/>
      </dsp:txXfrm>
    </dsp:sp>
    <dsp:sp modelId="{CFFE5E33-EAEE-40CB-A585-6ADBC562A848}">
      <dsp:nvSpPr>
        <dsp:cNvPr id="0" name=""/>
        <dsp:cNvSpPr/>
      </dsp:nvSpPr>
      <dsp:spPr>
        <a:xfrm>
          <a:off x="1444839" y="2000260"/>
          <a:ext cx="2127057" cy="926880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Областные Волонтёрские Советы</a:t>
          </a:r>
          <a:endParaRPr lang="ru-RU" sz="1400" kern="1200" dirty="0"/>
        </a:p>
      </dsp:txBody>
      <dsp:txXfrm>
        <a:off x="1490086" y="2045507"/>
        <a:ext cx="2036563" cy="836386"/>
      </dsp:txXfrm>
    </dsp:sp>
    <dsp:sp modelId="{779E8507-04A1-4B04-A157-F9A81CE83492}">
      <dsp:nvSpPr>
        <dsp:cNvPr id="0" name=""/>
        <dsp:cNvSpPr/>
      </dsp:nvSpPr>
      <dsp:spPr>
        <a:xfrm>
          <a:off x="873330" y="3143270"/>
          <a:ext cx="3270075" cy="926880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Городские Волонтёрские Советы</a:t>
          </a:r>
          <a:endParaRPr lang="ru-RU" sz="1600" kern="1200" dirty="0"/>
        </a:p>
      </dsp:txBody>
      <dsp:txXfrm>
        <a:off x="918577" y="3188517"/>
        <a:ext cx="3179581" cy="836386"/>
      </dsp:txXfrm>
    </dsp:sp>
    <dsp:sp modelId="{FE08C372-0308-4190-AE8C-190C2548E9E3}">
      <dsp:nvSpPr>
        <dsp:cNvPr id="0" name=""/>
        <dsp:cNvSpPr/>
      </dsp:nvSpPr>
      <dsp:spPr>
        <a:xfrm>
          <a:off x="285736" y="4286280"/>
          <a:ext cx="4422076" cy="926880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Районные Волонтёрские Советы</a:t>
          </a:r>
          <a:endParaRPr lang="ru-RU" sz="1800" kern="1200" dirty="0"/>
        </a:p>
      </dsp:txBody>
      <dsp:txXfrm>
        <a:off x="330983" y="4331527"/>
        <a:ext cx="4331582" cy="8363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1B591-1E87-41C1-A10A-A8DCCCF17F3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81699-5F84-4246-B0CE-E6F6A69B9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579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81699-5F84-4246-B0CE-E6F6A69B9E7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967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1470025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Найди в себе волонтёра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3643314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  <p:pic>
        <p:nvPicPr>
          <p:cNvPr id="1026" name="Picture 2" descr="C:\Documents and Settings\maximum\Рабочий стол\9ce6c83a-818c-442f-9ca0-e9de7122182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357298"/>
            <a:ext cx="6526212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Беспристрастность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1934" y="1500174"/>
            <a:ext cx="4614866" cy="3857651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 smtClean="0"/>
              <a:t>    Движение не проводит никакой дискриминации по признаку национальности, расы, религии, класса или политических убеждений. Оно лишь стремится облегчать страдания людей, и в первую очередь, тех, кто больше всего в этом нуждается.</a:t>
            </a:r>
          </a:p>
          <a:p>
            <a:endParaRPr lang="ru-RU" dirty="0"/>
          </a:p>
        </p:txBody>
      </p:sp>
      <p:pic>
        <p:nvPicPr>
          <p:cNvPr id="2051" name="Picture 3" descr="C:\Documents and Settings\maximum\Рабочий стол\Different-Races-Are-Genetically-Prone-to-Different-Diseases-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3786214" cy="3786214"/>
          </a:xfrm>
          <a:prstGeom prst="rect">
            <a:avLst/>
          </a:prstGeom>
          <a:noFill/>
        </p:spPr>
      </p:pic>
      <p:pic>
        <p:nvPicPr>
          <p:cNvPr id="6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Нейтральность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3857628"/>
            <a:ext cx="8229600" cy="2054221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    Чтобы сохранить всеобщее доверие, Движение не может принимать чью-либо сторону в вооружённых конфликтах и вступать в споры политического, расового, религиозного или идеологического характера.</a:t>
            </a:r>
          </a:p>
          <a:p>
            <a:pPr algn="just"/>
            <a:endParaRPr lang="ru-RU" dirty="0"/>
          </a:p>
        </p:txBody>
      </p:sp>
      <p:pic>
        <p:nvPicPr>
          <p:cNvPr id="3074" name="Picture 2" descr="C:\Documents and Settings\maximum\Рабочий стол\38267452_1232144082_Picnik_coll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7620000" cy="2489200"/>
          </a:xfrm>
          <a:prstGeom prst="rect">
            <a:avLst/>
          </a:prstGeom>
          <a:noFill/>
        </p:spPr>
      </p:pic>
      <p:pic>
        <p:nvPicPr>
          <p:cNvPr id="6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Foto\img\хоп хэй\zJAK6_8Nj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714488"/>
            <a:ext cx="5422019" cy="350046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Независимость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4429156" cy="4829196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/>
              <a:t>      Движение независимо. Национальные общества, оказывая своим правительствам помощь в их гуманитарной деятельности и подчиняясь законам своей страны, должны тем не менее всегда сохранять автономию, чтобы иметь возможность действовать в соответствии с принципами Красного Креста.</a:t>
            </a:r>
          </a:p>
          <a:p>
            <a:endParaRPr lang="ru-RU" dirty="0"/>
          </a:p>
        </p:txBody>
      </p:sp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Добровольность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643050"/>
            <a:ext cx="8186766" cy="1185858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 smtClean="0"/>
              <a:t>    В своей добровольной деятельности по оказанию помощи Движение ни в коей мере не руководствуется стремлением к получению выгоды.</a:t>
            </a:r>
          </a:p>
          <a:p>
            <a:endParaRPr lang="ru-RU" dirty="0"/>
          </a:p>
        </p:txBody>
      </p:sp>
      <p:pic>
        <p:nvPicPr>
          <p:cNvPr id="4100" name="Picture 4" descr="C:\Documents and Settings\maximum\Рабочий стол\Нет-дене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643182"/>
            <a:ext cx="3786214" cy="3769645"/>
          </a:xfrm>
          <a:prstGeom prst="rect">
            <a:avLst/>
          </a:prstGeom>
          <a:noFill/>
        </p:spPr>
      </p:pic>
      <p:pic>
        <p:nvPicPr>
          <p:cNvPr id="7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Единство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357694"/>
            <a:ext cx="8229600" cy="1757361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 smtClean="0"/>
              <a:t>    В стране может быть только одно национальное общество Красного Креста или Красного Полумесяца. Оно должно быть открыто для всех и осуществлять свою гуманитарную деятельность на всей территории страны</a:t>
            </a:r>
            <a:endParaRPr lang="ru-RU" dirty="0"/>
          </a:p>
        </p:txBody>
      </p:sp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  <p:pic>
        <p:nvPicPr>
          <p:cNvPr id="6" name="Picture 1" descr="E:\Foto\img\хоп хэй\человечек\красный-человече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85860"/>
            <a:ext cx="3071834" cy="2885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Универсальность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71613"/>
            <a:ext cx="8229600" cy="1571636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    Движение является всемирным. Все национальные общества пользуются равными правами и обязаны оказывать помощь друг другу</a:t>
            </a:r>
            <a:endParaRPr lang="ru-RU" dirty="0"/>
          </a:p>
        </p:txBody>
      </p:sp>
      <p:pic>
        <p:nvPicPr>
          <p:cNvPr id="66562" name="Picture 2" descr="C:\Documents and Settings\maximum\Рабочий стол\2104033274_4a25171407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928934"/>
            <a:ext cx="5286380" cy="3415001"/>
          </a:xfrm>
          <a:prstGeom prst="rect">
            <a:avLst/>
          </a:prstGeom>
          <a:noFill/>
        </p:spPr>
      </p:pic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maximum\Рабочий стол\78552005-12-08_redkr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7929618" cy="52168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Эмблемами движения являются красный крест, красный полумесяц, а с декабря 2005 года и красный кристалл на белом фоне.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maximum\Рабочий стол\хоп хэй\Копия s-f1a21eccc8bc3937ab51e2c95ef2da97_MD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200" cy="6858000"/>
          </a:xfrm>
          <a:prstGeom prst="rect">
            <a:avLst/>
          </a:prstGeom>
          <a:noFill/>
        </p:spPr>
      </p:pic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Что такое БОКК?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b="1" dirty="0" smtClean="0"/>
              <a:t>Белорусское Общество Красного Креста </a:t>
            </a:r>
            <a:r>
              <a:rPr lang="ru-RU" dirty="0" smtClean="0"/>
              <a:t>– республиканское общественное объединение, признанное единственной в Республике Беларусь национальной организацией Красного Креста, которая оказывает содействие государству в осуществлении гуманитарной деятельности на всей территории страны. Белорусское Общество Красного Креста является составной частью Международного движения Красного Креста и Красного Полумесяца и членом Международной Федерации Обществ Красного Креста и Красного Полумесяца.</a:t>
            </a:r>
            <a:endParaRPr lang="ru-RU" dirty="0"/>
          </a:p>
        </p:txBody>
      </p:sp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</a:rPr>
              <a:t>Миссия</a:t>
            </a:r>
            <a:r>
              <a:rPr lang="ru-RU" sz="2800" b="1" dirty="0" smtClean="0"/>
              <a:t> -</a:t>
            </a:r>
            <a:r>
              <a:rPr lang="ru-RU" sz="2800" dirty="0" smtClean="0"/>
              <a:t> Белорусское Общество Красного Креста призвано защищать и улучшать жизнь и здоровье уязвимых слоев населения, мобилизуя гуманитарный потенциал общества и гарантируя уважение к личности.</a:t>
            </a:r>
            <a:endParaRPr lang="ru-RU" sz="2800" dirty="0"/>
          </a:p>
        </p:txBody>
      </p:sp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  <p:pic>
        <p:nvPicPr>
          <p:cNvPr id="3074" name="Picture 2" descr="C:\Documents and Settings\maximum\Рабочий стол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500306"/>
            <a:ext cx="5474961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Анри </a:t>
            </a:r>
            <a:r>
              <a:rPr lang="ru-RU" dirty="0" err="1" smtClean="0"/>
              <a:t>Дюнан</a:t>
            </a:r>
            <a:r>
              <a:rPr lang="ru-RU" dirty="0" smtClean="0"/>
              <a:t> – основатель Движения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90048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maximum\Рабочий стол\28469_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285860"/>
            <a:ext cx="3729724" cy="53516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Основные направления  деятельности БОКК: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282" y="1500174"/>
            <a:ext cx="84296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1. Распространение </a:t>
            </a:r>
            <a:r>
              <a:rPr lang="ru-RU" sz="2800" b="1" dirty="0"/>
              <a:t>знаний о международном гуманитарном праве</a:t>
            </a:r>
          </a:p>
          <a:p>
            <a:endParaRPr lang="ru-RU" dirty="0"/>
          </a:p>
        </p:txBody>
      </p:sp>
      <p:pic>
        <p:nvPicPr>
          <p:cNvPr id="6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0569" y="2492896"/>
            <a:ext cx="4722862" cy="4044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Основные направления  деятельности БОКК: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14346" y="1600201"/>
            <a:ext cx="9358346" cy="1257296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/>
              <a:t>     2. </a:t>
            </a:r>
            <a:r>
              <a:rPr lang="ru-RU" sz="2800" b="1" dirty="0"/>
              <a:t>Подготовка и реагирование на чрезвычайные и кризисные ситуации</a:t>
            </a:r>
          </a:p>
        </p:txBody>
      </p:sp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2636912"/>
            <a:ext cx="5113407" cy="3835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Основные направления  деятельности БОКК: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571612"/>
            <a:ext cx="8229600" cy="1471610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/>
              <a:t>3</a:t>
            </a:r>
            <a:r>
              <a:rPr lang="ru-RU" sz="2800" dirty="0" smtClean="0"/>
              <a:t>. </a:t>
            </a:r>
            <a:r>
              <a:rPr lang="ru-RU" sz="2800" b="1" dirty="0"/>
              <a:t>Медицинская помощь, социальная помощь и уход на дому</a:t>
            </a:r>
            <a:endParaRPr lang="ru-RU" b="1" dirty="0"/>
          </a:p>
        </p:txBody>
      </p:sp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7470" y="2603450"/>
            <a:ext cx="5889060" cy="370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Основные направления  деятельности БОКК: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/>
              <a:t>4. </a:t>
            </a:r>
            <a:r>
              <a:rPr lang="ru-RU" sz="2800" b="1" dirty="0" err="1"/>
              <a:t>Адвокация</a:t>
            </a:r>
            <a:r>
              <a:rPr lang="ru-RU" sz="2800" b="1" dirty="0"/>
              <a:t> интересов уязвимых и мобилизация сообществ</a:t>
            </a:r>
          </a:p>
        </p:txBody>
      </p:sp>
      <p:pic>
        <p:nvPicPr>
          <p:cNvPr id="4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2636912"/>
            <a:ext cx="5040052" cy="378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7333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Основные направления  деятельности БОКК: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800" b="1" dirty="0" smtClean="0"/>
              <a:t>5. </a:t>
            </a:r>
            <a:r>
              <a:rPr lang="ru-RU" sz="2800" b="1" dirty="0"/>
              <a:t>Информирование и обучение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0064" y="2343298"/>
            <a:ext cx="6083872" cy="4056707"/>
          </a:xfrm>
          <a:prstGeom prst="rect">
            <a:avLst/>
          </a:prstGeom>
        </p:spPr>
      </p:pic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78529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Основные направления  деятельности БОКК: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800" b="1" dirty="0" smtClean="0"/>
              <a:t>     6.</a:t>
            </a:r>
            <a:r>
              <a:rPr lang="ru-RU" sz="2800" dirty="0" smtClean="0"/>
              <a:t> </a:t>
            </a:r>
            <a:r>
              <a:rPr lang="ru-RU" sz="2800" b="1" dirty="0"/>
              <a:t>Укрепление организационного потенциала БОКК</a:t>
            </a:r>
          </a:p>
        </p:txBody>
      </p:sp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1827" y="2519739"/>
            <a:ext cx="6540346" cy="376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Основу БОКК составляют: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/>
          <a:lstStyle/>
          <a:p>
            <a:r>
              <a:rPr lang="ru-RU" dirty="0" smtClean="0"/>
              <a:t>7 843 первичных организаций;</a:t>
            </a:r>
          </a:p>
          <a:p>
            <a:r>
              <a:rPr lang="ru-RU" dirty="0" smtClean="0"/>
              <a:t>162 городских, районных и узловых организаций;</a:t>
            </a:r>
          </a:p>
          <a:p>
            <a:r>
              <a:rPr lang="ru-RU" dirty="0" smtClean="0"/>
              <a:t>6 областных организаций, Минская городская организация, Дорожная организации БОКК на белорусской железной дороге.</a:t>
            </a:r>
            <a:endParaRPr lang="ru-RU" dirty="0"/>
          </a:p>
        </p:txBody>
      </p:sp>
      <p:pic>
        <p:nvPicPr>
          <p:cNvPr id="4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БОКК располагает масштабными человеческими ресурсами: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785926"/>
            <a:ext cx="4543428" cy="478632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1 335 000 членов БОКК;</a:t>
            </a:r>
          </a:p>
          <a:p>
            <a:r>
              <a:rPr lang="ru-RU" dirty="0" smtClean="0"/>
              <a:t>21 000 волонтеров, из них 17 000 молодежь;</a:t>
            </a:r>
          </a:p>
          <a:p>
            <a:r>
              <a:rPr lang="ru-RU" dirty="0" smtClean="0"/>
              <a:t>320 штатных сотрудников БОКК;</a:t>
            </a:r>
          </a:p>
          <a:p>
            <a:r>
              <a:rPr lang="ru-RU" dirty="0" smtClean="0"/>
              <a:t>104 работников Службы сестер милосердия.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  <p:pic>
        <p:nvPicPr>
          <p:cNvPr id="5122" name="Picture 2" descr="H:\x_f2648d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428736"/>
            <a:ext cx="3143272" cy="4191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Кто такой волонтёр БОКК?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4525963"/>
          </a:xfrm>
        </p:spPr>
        <p:txBody>
          <a:bodyPr/>
          <a:lstStyle/>
          <a:p>
            <a:pPr algn="just"/>
            <a:r>
              <a:rPr lang="ru-RU" dirty="0" smtClean="0"/>
              <a:t>Волонтёр БОКК – человек, который добровольно и безвозмездно на регулярной или периодической основе участвует в уставной деятельности БОКК</a:t>
            </a:r>
            <a:endParaRPr lang="ru-RU" dirty="0"/>
          </a:p>
        </p:txBody>
      </p:sp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  <p:pic>
        <p:nvPicPr>
          <p:cNvPr id="2050" name="Picture 2" descr="H:\Копия IMG_07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143248"/>
            <a:ext cx="6306107" cy="2872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Направления волонтёрской деятельности: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Противодействие торговле людьми;</a:t>
            </a:r>
          </a:p>
          <a:p>
            <a:r>
              <a:rPr lang="ru-RU" dirty="0" smtClean="0"/>
              <a:t>Профилактика ВИЧ;</a:t>
            </a:r>
          </a:p>
          <a:p>
            <a:r>
              <a:rPr lang="ru-RU" dirty="0" smtClean="0"/>
              <a:t>Профилактика туберкулёза;</a:t>
            </a:r>
          </a:p>
          <a:p>
            <a:r>
              <a:rPr lang="ru-RU" dirty="0" smtClean="0"/>
              <a:t>Уход за детьми с ограниченными возможностями; </a:t>
            </a:r>
          </a:p>
          <a:p>
            <a:r>
              <a:rPr lang="ru-RU" dirty="0" smtClean="0"/>
              <a:t>Уход за одинокими пожилыми людьми;</a:t>
            </a:r>
          </a:p>
          <a:p>
            <a:r>
              <a:rPr lang="ru-RU" dirty="0" smtClean="0"/>
              <a:t>Обучение навыкам оказания первой помощи;</a:t>
            </a:r>
          </a:p>
          <a:p>
            <a:r>
              <a:rPr lang="ru-RU" dirty="0" smtClean="0"/>
              <a:t>Распространение знаний о Движении и международном гуманитарном праве;</a:t>
            </a:r>
          </a:p>
          <a:p>
            <a:r>
              <a:rPr lang="ru-RU" dirty="0" smtClean="0"/>
              <a:t>Гуманитарная помощь уязвимым слоям населения;</a:t>
            </a:r>
          </a:p>
          <a:p>
            <a:r>
              <a:rPr lang="ru-RU" dirty="0" smtClean="0"/>
              <a:t>Распространение знаний о движении и международном гуманитарном праве;</a:t>
            </a:r>
          </a:p>
          <a:p>
            <a:r>
              <a:rPr lang="ru-RU" dirty="0" smtClean="0"/>
              <a:t>И другие направления. </a:t>
            </a:r>
          </a:p>
          <a:p>
            <a:endParaRPr lang="ru-RU" dirty="0"/>
          </a:p>
        </p:txBody>
      </p:sp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142900"/>
            <a:ext cx="8229600" cy="1143000"/>
          </a:xfrm>
        </p:spPr>
        <p:txBody>
          <a:bodyPr/>
          <a:lstStyle/>
          <a:p>
            <a:r>
              <a:rPr lang="ru-RU" dirty="0" smtClean="0"/>
              <a:t>Основные даты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3857652" cy="578645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8 мая 1828 г. – день рождения Анри </a:t>
            </a:r>
            <a:r>
              <a:rPr lang="ru-RU" dirty="0" err="1" smtClean="0"/>
              <a:t>Дюнана</a:t>
            </a:r>
            <a:r>
              <a:rPr lang="ru-RU" dirty="0" smtClean="0"/>
              <a:t>;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24 июня 1859 г. – битва  при </a:t>
            </a:r>
            <a:r>
              <a:rPr lang="ru-RU" dirty="0" err="1" smtClean="0"/>
              <a:t>Сольферино</a:t>
            </a:r>
            <a:r>
              <a:rPr lang="ru-RU" dirty="0" smtClean="0"/>
              <a:t>;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1862 г. – публикация  «Воспоминаний о битве при </a:t>
            </a:r>
            <a:r>
              <a:rPr lang="ru-RU" dirty="0" err="1" smtClean="0"/>
              <a:t>Сольферино</a:t>
            </a:r>
            <a:r>
              <a:rPr lang="ru-RU" dirty="0" smtClean="0"/>
              <a:t>»;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29 октября 1863 г. день рождения Красного Креста принятие решения Международной конференция в Женеве.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1026" name="Picture 2" descr="C:\Documents and Settings\maximum\Рабочий стол\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643050"/>
            <a:ext cx="4975634" cy="3214710"/>
          </a:xfrm>
          <a:prstGeom prst="rect">
            <a:avLst/>
          </a:prstGeom>
          <a:noFill/>
        </p:spPr>
      </p:pic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Противодействие торговле людьми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2000240"/>
            <a:ext cx="4186238" cy="3114683"/>
          </a:xfrm>
        </p:spPr>
        <p:txBody>
          <a:bodyPr>
            <a:normAutofit/>
          </a:bodyPr>
          <a:lstStyle/>
          <a:p>
            <a:pPr algn="ctr"/>
            <a:endParaRPr lang="ru-RU" sz="2600" b="1" dirty="0" smtClean="0"/>
          </a:p>
          <a:p>
            <a:pPr lvl="1" indent="-563563"/>
            <a:r>
              <a:rPr lang="ru-RU" sz="2600" b="1" dirty="0" smtClean="0"/>
              <a:t>Профилактическая деятельность</a:t>
            </a:r>
          </a:p>
          <a:p>
            <a:pPr lvl="1" indent="-563563"/>
            <a:endParaRPr lang="ru-RU" sz="2600" b="1" dirty="0" smtClean="0"/>
          </a:p>
          <a:p>
            <a:pPr lvl="1" indent="-563563"/>
            <a:r>
              <a:rPr lang="ru-RU" sz="2600" b="1" dirty="0" smtClean="0"/>
              <a:t>Реабилитация жертв траффикинга </a:t>
            </a:r>
          </a:p>
          <a:p>
            <a:endParaRPr lang="ru-RU" dirty="0"/>
          </a:p>
        </p:txBody>
      </p:sp>
      <p:pic>
        <p:nvPicPr>
          <p:cNvPr id="2050" name="Picture 2" descr="C:\Documents and Settings\maximum\Рабочий стол\get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857364"/>
            <a:ext cx="3714776" cy="3714776"/>
          </a:xfrm>
          <a:prstGeom prst="rect">
            <a:avLst/>
          </a:prstGeom>
          <a:noFill/>
        </p:spPr>
      </p:pic>
      <p:pic>
        <p:nvPicPr>
          <p:cNvPr id="6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Профилактика ВИЧ/СПИД</a:t>
            </a:r>
            <a:r>
              <a:rPr lang="ru-RU" b="1" dirty="0" smtClean="0">
                <a:solidFill>
                  <a:srgbClr val="CC0000"/>
                </a:solidFill>
              </a:rPr>
              <a:t/>
            </a:r>
            <a:br>
              <a:rPr lang="ru-RU" b="1" dirty="0" smtClean="0">
                <a:solidFill>
                  <a:srgbClr val="CC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500174"/>
            <a:ext cx="3971924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Проведение публичных мероприятий в учебных заведениях и на предприятиях.</a:t>
            </a:r>
            <a:endParaRPr lang="ru-RU" dirty="0"/>
          </a:p>
        </p:txBody>
      </p:sp>
      <p:pic>
        <p:nvPicPr>
          <p:cNvPr id="3074" name="Picture 2" descr="C:\Documents and Settings\maximum\Рабочий стол\1858329_14363a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357298"/>
            <a:ext cx="3171824" cy="4286249"/>
          </a:xfrm>
          <a:prstGeom prst="rect">
            <a:avLst/>
          </a:prstGeom>
          <a:noFill/>
        </p:spPr>
      </p:pic>
      <p:pic>
        <p:nvPicPr>
          <p:cNvPr id="6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Профилактика туберкулёза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286347" y="1785918"/>
            <a:ext cx="3857653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 smtClean="0"/>
              <a:t>Волонтёры БОКК </a:t>
            </a:r>
            <a:r>
              <a:rPr lang="ru-RU" sz="2800" dirty="0"/>
              <a:t>активно </a:t>
            </a:r>
            <a:r>
              <a:rPr lang="ru-RU" sz="2800" dirty="0" smtClean="0"/>
              <a:t>участвуют </a:t>
            </a:r>
            <a:r>
              <a:rPr lang="ru-RU" sz="2800" dirty="0"/>
              <a:t>в мероприятиях по борьбе с туберкулезом, </a:t>
            </a:r>
            <a:r>
              <a:rPr lang="ru-RU" sz="2800" dirty="0" smtClean="0"/>
              <a:t>выступают </a:t>
            </a:r>
            <a:r>
              <a:rPr lang="ru-RU" sz="2800" dirty="0"/>
              <a:t>против </a:t>
            </a:r>
            <a:r>
              <a:rPr lang="ru-RU" sz="2800" dirty="0" smtClean="0"/>
              <a:t>дискриминации </a:t>
            </a:r>
            <a:r>
              <a:rPr lang="ru-RU" sz="2800" dirty="0"/>
              <a:t>больных</a:t>
            </a:r>
          </a:p>
        </p:txBody>
      </p:sp>
      <p:pic>
        <p:nvPicPr>
          <p:cNvPr id="6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785918"/>
            <a:ext cx="4896544" cy="3255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Уход за детьми с ограниченными возможностями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071678"/>
            <a:ext cx="3900486" cy="3143272"/>
          </a:xfrm>
        </p:spPr>
        <p:txBody>
          <a:bodyPr>
            <a:normAutofit fontScale="92500" lnSpcReduction="20000"/>
          </a:bodyPr>
          <a:lstStyle/>
          <a:p>
            <a:pPr marL="528638">
              <a:buFont typeface="Wingdings" pitchFamily="2" charset="2"/>
              <a:buChar char="ü"/>
              <a:tabLst>
                <a:tab pos="85725" algn="l"/>
              </a:tabLst>
              <a:defRPr/>
            </a:pPr>
            <a:r>
              <a:rPr lang="ru-RU" dirty="0" smtClean="0"/>
              <a:t>Молодые волонтеры Красного Креста активно работают с детьми и их родителями в дневном центре в городе Гродно </a:t>
            </a:r>
          </a:p>
          <a:p>
            <a:pPr marL="528638">
              <a:buFont typeface="Wingdings" pitchFamily="2" charset="2"/>
              <a:buChar char="ü"/>
              <a:tabLst>
                <a:tab pos="85725" algn="l"/>
              </a:tabLst>
              <a:defRPr/>
            </a:pPr>
            <a:endParaRPr lang="ru-RU" sz="2800" dirty="0" smtClean="0"/>
          </a:p>
          <a:p>
            <a:endParaRPr lang="ru-RU" dirty="0"/>
          </a:p>
        </p:txBody>
      </p:sp>
      <p:pic>
        <p:nvPicPr>
          <p:cNvPr id="4" name="Picture 12" descr="Z:\Лукашкова\Care fir Children\Фото Гродно центр\DSCF32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071678"/>
            <a:ext cx="4429156" cy="33218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Уход за одинокими пожилыми людьми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57818" y="1500174"/>
            <a:ext cx="3471858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endParaRPr lang="en-US" sz="24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</a:rPr>
              <a:t>Организация групп самопомощи пожилых людей</a:t>
            </a:r>
          </a:p>
          <a:p>
            <a:pPr>
              <a:lnSpc>
                <a:spcPct val="80000"/>
              </a:lnSpc>
              <a:buNone/>
            </a:pPr>
            <a:endParaRPr lang="ru-RU" sz="24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</a:rPr>
              <a:t>Общественное обсуждение  проблем пожилых людей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en-US" sz="24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</a:rPr>
              <a:t>Предоставление информационных материалов</a:t>
            </a:r>
            <a:endParaRPr lang="en-US" sz="2400" dirty="0" smtClean="0">
              <a:latin typeface="Times New Roman" pitchFamily="18" charset="0"/>
            </a:endParaRPr>
          </a:p>
          <a:p>
            <a:endParaRPr lang="ru-RU" sz="2400" dirty="0"/>
          </a:p>
        </p:txBody>
      </p:sp>
      <p:pic>
        <p:nvPicPr>
          <p:cNvPr id="4098" name="Picture 2" descr="C:\Documents and Settings\maximum\Рабочий стол\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4779128" cy="3429024"/>
          </a:xfrm>
          <a:prstGeom prst="rect">
            <a:avLst/>
          </a:prstGeom>
          <a:noFill/>
        </p:spPr>
      </p:pic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Обучение навыкам оказания первой помощи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400420" cy="4757757"/>
          </a:xfrm>
        </p:spPr>
        <p:txBody>
          <a:bodyPr>
            <a:normAutofit fontScale="77500" lnSpcReduction="20000"/>
          </a:bodyPr>
          <a:lstStyle/>
          <a:p>
            <a:pPr algn="just" eaLnBrk="0" hangingPunct="0">
              <a:buNone/>
            </a:pPr>
            <a:r>
              <a:rPr lang="ru-RU" dirty="0" smtClean="0">
                <a:cs typeface="Times New Roman" pitchFamily="18" charset="0"/>
              </a:rPr>
              <a:t>      Цель  программы  -  обучение населения </a:t>
            </a:r>
            <a:br>
              <a:rPr lang="ru-RU" dirty="0" smtClean="0">
                <a:cs typeface="Times New Roman" pitchFamily="18" charset="0"/>
              </a:rPr>
            </a:br>
            <a:r>
              <a:rPr lang="ru-RU" dirty="0" smtClean="0">
                <a:cs typeface="Times New Roman" pitchFamily="18" charset="0"/>
              </a:rPr>
              <a:t>(в первую очередь членов и волонтеров БОКК) практическим приемам оказания первой помощи в период  до момента приезда к месту происшествия скорой медицинской  помощи  или профессиональных  спасателей. </a:t>
            </a:r>
            <a:endParaRPr lang="ru-RU" dirty="0"/>
          </a:p>
        </p:txBody>
      </p:sp>
      <p:pic>
        <p:nvPicPr>
          <p:cNvPr id="6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643042"/>
            <a:ext cx="4879966" cy="3802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Гуманитарная помощь уязвимым слоям населения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9058" y="1571612"/>
            <a:ext cx="4043362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Красный Крест предоставляет продуктовые наборы (более 10 000 ежегодно), одежду и обувь, изделия  медицинского назначения, средства реабилитации самым нуждающимся категориям граждан</a:t>
            </a:r>
            <a:r>
              <a:rPr lang="en-US" dirty="0" smtClean="0"/>
              <a:t>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Documents and Settings\karanchuk\Рабочий стол\фото на выставку\DSCF1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3571900" cy="49457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Распространение знаний о движении и международном гуманитарном праве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643050"/>
            <a:ext cx="4186238" cy="452596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/>
              <a:t> Распространение знаний среди волонтеров БОКК и населения</a:t>
            </a:r>
          </a:p>
          <a:p>
            <a:endParaRPr lang="ru-RU" sz="1100" b="1" dirty="0" smtClean="0"/>
          </a:p>
          <a:p>
            <a:pPr>
              <a:buFont typeface="Wingdings" pitchFamily="2" charset="2"/>
              <a:buChar char="ü"/>
            </a:pPr>
            <a:r>
              <a:rPr lang="ru-RU" b="1" dirty="0" smtClean="0"/>
              <a:t> Факультативный курс «Исследуя гуманитарное право» в учреждениях образования</a:t>
            </a:r>
            <a:endParaRPr lang="en-US" b="1" dirty="0" smtClean="0"/>
          </a:p>
          <a:p>
            <a:endParaRPr lang="ru-RU" sz="1100" b="1" dirty="0" smtClean="0"/>
          </a:p>
          <a:p>
            <a:pPr>
              <a:buFont typeface="Wingdings" pitchFamily="2" charset="2"/>
              <a:buChar char="ü"/>
            </a:pPr>
            <a:r>
              <a:rPr lang="ru-RU" b="1" dirty="0" smtClean="0"/>
              <a:t> Тренинги и семинары</a:t>
            </a:r>
            <a:endParaRPr lang="en-US" b="1" dirty="0" smtClean="0"/>
          </a:p>
          <a:p>
            <a:endParaRPr lang="ru-RU" sz="1100" b="1" dirty="0" smtClean="0"/>
          </a:p>
          <a:p>
            <a:pPr>
              <a:buFont typeface="Wingdings" pitchFamily="2" charset="2"/>
              <a:buChar char="ü"/>
            </a:pPr>
            <a:r>
              <a:rPr lang="ru-RU" b="1" dirty="0" smtClean="0"/>
              <a:t> Предоставление информационных материалов</a:t>
            </a:r>
          </a:p>
          <a:p>
            <a:endParaRPr lang="ru-RU" sz="1100" b="1" dirty="0" smtClean="0"/>
          </a:p>
          <a:p>
            <a:pPr>
              <a:buFont typeface="Wingdings" pitchFamily="2" charset="2"/>
              <a:buChar char="ü"/>
            </a:pPr>
            <a:r>
              <a:rPr lang="ru-RU" b="1" dirty="0" smtClean="0"/>
              <a:t> Реализация гуманитарных молодежных инициатив</a:t>
            </a:r>
            <a:endParaRPr lang="en-US" b="1" dirty="0" smtClean="0"/>
          </a:p>
          <a:p>
            <a:endParaRPr lang="ru-RU" dirty="0"/>
          </a:p>
        </p:txBody>
      </p:sp>
      <p:pic>
        <p:nvPicPr>
          <p:cNvPr id="6146" name="Picture 2" descr="C:\Documents and Settings\maximum\Рабочий стол\gum_pravo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714488"/>
            <a:ext cx="4525484" cy="3571900"/>
          </a:xfrm>
          <a:prstGeom prst="rect">
            <a:avLst/>
          </a:prstGeom>
          <a:noFill/>
        </p:spPr>
      </p:pic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Структура органов волонтёрского управления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2143108" y="1285860"/>
          <a:ext cx="6286544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Кодекс этики волонтёра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07209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Выполнять свою работу без национальной, расовой дискриминации, дискриминации по половому признаку, по политическим или религиозным убеждениям;</a:t>
            </a:r>
          </a:p>
          <a:p>
            <a:pPr algn="just"/>
            <a:r>
              <a:rPr lang="ru-RU" dirty="0" smtClean="0"/>
              <a:t>Соблюдать правила использования имени и эмблемы организации и предотвращать их неправомерное использование;</a:t>
            </a:r>
          </a:p>
          <a:p>
            <a:pPr algn="just"/>
            <a:r>
              <a:rPr lang="ru-RU" dirty="0" smtClean="0"/>
              <a:t>Не использовать свою деятельность в БОКК для получения материальной, финансовой или любой иной личной выгоды;</a:t>
            </a:r>
          </a:p>
          <a:p>
            <a:pPr algn="just"/>
            <a:r>
              <a:rPr lang="ru-RU" dirty="0" smtClean="0"/>
              <a:t>Уважать доверие тех, кому оказывается помощь и не разглашать конфиденциальную информацию;</a:t>
            </a:r>
          </a:p>
          <a:p>
            <a:r>
              <a:rPr lang="ru-RU" dirty="0" smtClean="0"/>
              <a:t>Способствовать развитию взаимопонимания, уважения и благоприятного климата в волонтёрской группе и с сотрудниками.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Международное движение Красного Креста и Красного Полумесяца </a:t>
            </a:r>
            <a:endParaRPr lang="ru-RU" sz="3600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1071546"/>
          <a:ext cx="857256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7818" y="357166"/>
            <a:ext cx="282891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Агата Кристи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214290"/>
            <a:ext cx="3571900" cy="107157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    </a:t>
            </a:r>
            <a:r>
              <a:rPr lang="ru-RU" sz="4000" dirty="0" smtClean="0">
                <a:latin typeface="+mj-lt"/>
                <a:ea typeface="+mj-ea"/>
                <a:cs typeface="+mj-cs"/>
              </a:rPr>
              <a:t>Михаил         Булгаков</a:t>
            </a:r>
          </a:p>
        </p:txBody>
      </p:sp>
      <p:pic>
        <p:nvPicPr>
          <p:cNvPr id="3074" name="Picture 2" descr="C:\Documents and Settings\maximum\Рабочий стол\mihail-bulgakov-0d4b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14488"/>
            <a:ext cx="2571768" cy="3650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5" name="Picture 3" descr="C:\Documents and Settings\maximum\Рабочий стол\agatha_christ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714488"/>
            <a:ext cx="2857520" cy="3652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357166"/>
            <a:ext cx="311466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Эрнест Хемингуэй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0"/>
            <a:ext cx="2714644" cy="114300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dirty="0" smtClean="0">
                <a:latin typeface="+mj-lt"/>
                <a:ea typeface="+mj-ea"/>
                <a:cs typeface="+mj-cs"/>
              </a:rPr>
              <a:t>      Уолт   Дисней</a:t>
            </a:r>
          </a:p>
        </p:txBody>
      </p:sp>
      <p:pic>
        <p:nvPicPr>
          <p:cNvPr id="6" name="Picture 6" descr="C:\Documents and Settings\maximum\Рабочий стол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428736"/>
            <a:ext cx="2500330" cy="42202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7" descr="C:\Documents and Settings\maximum\Рабочий стол\disney_quot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500174"/>
            <a:ext cx="2752725" cy="4114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:\4 2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402" y="0"/>
            <a:ext cx="9144000" cy="6858219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:\8.03.10_0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27"/>
            <a:ext cx="9144000" cy="6858551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:\2011_12_01_46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H:\DSC00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</p:spPr>
      </p:pic>
    </p:spTree>
    <p:extLst>
      <p:ext uri="{BB962C8B-B14F-4D97-AF65-F5344CB8AC3E}">
        <p14:creationId xmlns:p14="http://schemas.microsoft.com/office/powerpoint/2010/main" xmlns="" val="2494121758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H:\IMG_08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pic>
        <p:nvPicPr>
          <p:cNvPr id="10243" name="Picture 3" descr="H:\SS100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57200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H:\IMG_0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551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H:\p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7143" cy="6935828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71876"/>
            <a:ext cx="8229600" cy="2643206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Международный комитет Красного Креста</a:t>
            </a:r>
            <a:r>
              <a:rPr lang="ru-RU" dirty="0" smtClean="0"/>
              <a:t>  — гуманитарная организация, осуществляющая свою деятельность во всём мире, исходя из принципа нейтральности и беспристрастности. Она предоставляет защиту и оказывает помощь пострадавшим в вооружённых конфликтах и внутренних беспорядках. Комитет трижды удостаивался Нобелевской премии мира — в 1917, 1944 и 1963 годах.</a:t>
            </a:r>
          </a:p>
          <a:p>
            <a:endParaRPr lang="ru-RU" dirty="0"/>
          </a:p>
        </p:txBody>
      </p:sp>
      <p:pic>
        <p:nvPicPr>
          <p:cNvPr id="1026" name="Picture 2" descr="C:\Documents and Settings\maximum\Рабочий стол\2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14290"/>
            <a:ext cx="5844927" cy="3214710"/>
          </a:xfrm>
          <a:prstGeom prst="rect">
            <a:avLst/>
          </a:prstGeom>
          <a:noFill/>
        </p:spPr>
      </p:pic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H:\SDC13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 descr="H:\100_0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i="1" dirty="0" smtClean="0"/>
              <a:t>      </a:t>
            </a:r>
          </a:p>
          <a:p>
            <a:pPr>
              <a:buNone/>
            </a:pPr>
            <a:r>
              <a:rPr lang="ru-RU" i="1" dirty="0" smtClean="0"/>
              <a:t>          Пока человек чувствует </a:t>
            </a:r>
            <a:r>
              <a:rPr lang="ru-RU" i="1" dirty="0" smtClean="0">
                <a:solidFill>
                  <a:srgbClr val="FF0000"/>
                </a:solidFill>
              </a:rPr>
              <a:t>боль</a:t>
            </a:r>
            <a:r>
              <a:rPr lang="ru-RU" i="1" dirty="0" smtClean="0"/>
              <a:t> – он </a:t>
            </a:r>
            <a:r>
              <a:rPr lang="ru-RU" i="1" dirty="0" smtClean="0">
                <a:solidFill>
                  <a:srgbClr val="FF0000"/>
                </a:solidFill>
              </a:rPr>
              <a:t>жив</a:t>
            </a:r>
            <a:r>
              <a:rPr lang="ru-RU" i="1" dirty="0" smtClean="0"/>
              <a:t>. пока человек чувствует </a:t>
            </a:r>
            <a:r>
              <a:rPr lang="ru-RU" i="1" dirty="0" smtClean="0">
                <a:solidFill>
                  <a:srgbClr val="FF0000"/>
                </a:solidFill>
              </a:rPr>
              <a:t>чужую</a:t>
            </a:r>
            <a:r>
              <a:rPr lang="ru-RU" i="1" dirty="0" smtClean="0"/>
              <a:t> боль – он </a:t>
            </a:r>
            <a:r>
              <a:rPr lang="ru-RU" i="1" dirty="0" smtClean="0">
                <a:solidFill>
                  <a:srgbClr val="FF0000"/>
                </a:solidFill>
              </a:rPr>
              <a:t>человек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КОНТАКТНАЯ ИНФОРМАЦИЯ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230023, г. Гродно,</a:t>
            </a:r>
          </a:p>
          <a:p>
            <a:r>
              <a:rPr lang="ru-RU" b="1" dirty="0" smtClean="0"/>
              <a:t>ул. </a:t>
            </a:r>
            <a:r>
              <a:rPr lang="ru-RU" b="1" dirty="0" err="1" smtClean="0"/>
              <a:t>Ожешко</a:t>
            </a:r>
            <a:r>
              <a:rPr lang="ru-RU" b="1" dirty="0" smtClean="0"/>
              <a:t>, 1</a:t>
            </a:r>
          </a:p>
          <a:p>
            <a:r>
              <a:rPr lang="ru-RU" b="1" dirty="0" smtClean="0"/>
              <a:t>Телефон/факс: (80152)743582</a:t>
            </a:r>
          </a:p>
          <a:p>
            <a:r>
              <a:rPr lang="en-US" b="1" dirty="0" smtClean="0"/>
              <a:t>E-mail</a:t>
            </a:r>
            <a:r>
              <a:rPr lang="ru-RU" b="1" dirty="0" smtClean="0"/>
              <a:t>:  </a:t>
            </a:r>
            <a:r>
              <a:rPr lang="en-US" b="1" dirty="0" smtClean="0"/>
              <a:t>info@redcross.by </a:t>
            </a:r>
          </a:p>
          <a:p>
            <a:r>
              <a:rPr lang="en-US" b="1" dirty="0" smtClean="0"/>
              <a:t>www.redcross.by</a:t>
            </a:r>
            <a:endParaRPr lang="ru-RU" sz="2800" b="1" dirty="0" smtClean="0"/>
          </a:p>
          <a:p>
            <a:endParaRPr lang="ru-RU" dirty="0"/>
          </a:p>
        </p:txBody>
      </p:sp>
      <p:pic>
        <p:nvPicPr>
          <p:cNvPr id="4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643182"/>
            <a:ext cx="8229600" cy="3554419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Международная федерация обществ Красного Креста и Красного Полумесяца</a:t>
            </a:r>
            <a:r>
              <a:rPr lang="ru-RU" b="1" dirty="0" smtClean="0"/>
              <a:t> – </a:t>
            </a:r>
            <a:r>
              <a:rPr lang="ru-RU" dirty="0" smtClean="0"/>
              <a:t>возглавляет и координирует международную помощь при катастрофах, оказываемую Движением, выступает в качестве официального представителя обществ-членов на международной арене, развивает сотрудничество между НО и содействует повышению их готовности к действиям в чрезвычайных ситуациях, выполнению социальных и медицинских программ.</a:t>
            </a:r>
          </a:p>
          <a:p>
            <a:endParaRPr lang="ru-RU" dirty="0"/>
          </a:p>
        </p:txBody>
      </p:sp>
      <p:pic>
        <p:nvPicPr>
          <p:cNvPr id="4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  <p:pic>
        <p:nvPicPr>
          <p:cNvPr id="2051" name="Picture 3" descr="C:\Documents and Settings\maximum\Рабочий стол\images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500042"/>
            <a:ext cx="2619375" cy="1743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143248"/>
            <a:ext cx="8229600" cy="3143272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b="1" dirty="0" smtClean="0"/>
              <a:t>      </a:t>
            </a:r>
            <a:r>
              <a:rPr lang="ru-RU" b="1" dirty="0" smtClean="0">
                <a:solidFill>
                  <a:srgbClr val="FF0000"/>
                </a:solidFill>
              </a:rPr>
              <a:t>Национальные общества Красного Креста и Красного Полумесяца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воплощают на практике работу и принципы международного движения КК и КП. НО действуют только в границах своего государства и выступают в качестве помощников государственных властей своих стран в гуманитарной сфере. Во время войны они помогают затрагиваемому ею гражданскому населению и, при необходимости, оказывают поддержку военно-медицинской службе.  В настоящее время в состав МФКК и КП входит 186 Национальных обществ.</a:t>
            </a:r>
          </a:p>
          <a:p>
            <a:endParaRPr lang="ru-RU" dirty="0"/>
          </a:p>
        </p:txBody>
      </p:sp>
      <p:pic>
        <p:nvPicPr>
          <p:cNvPr id="4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  <p:pic>
        <p:nvPicPr>
          <p:cNvPr id="3074" name="Picture 2" descr="C:\Documents and Settings\maximum\Рабочий стол\554545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0"/>
            <a:ext cx="4021608" cy="29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Принципы Международного Движения Красного Креста и Красного Полумесяца: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Гуманность;</a:t>
            </a:r>
          </a:p>
          <a:p>
            <a:r>
              <a:rPr lang="ru-RU" dirty="0" smtClean="0"/>
              <a:t>Беспристрастность;</a:t>
            </a:r>
          </a:p>
          <a:p>
            <a:r>
              <a:rPr lang="ru-RU" dirty="0" smtClean="0"/>
              <a:t>Нейтральность;</a:t>
            </a:r>
          </a:p>
          <a:p>
            <a:r>
              <a:rPr lang="ru-RU" dirty="0" smtClean="0"/>
              <a:t>Независимость;</a:t>
            </a:r>
          </a:p>
          <a:p>
            <a:r>
              <a:rPr lang="ru-RU" dirty="0" smtClean="0"/>
              <a:t>Добровольность;</a:t>
            </a:r>
          </a:p>
          <a:p>
            <a:r>
              <a:rPr lang="ru-RU" dirty="0" smtClean="0"/>
              <a:t>Единство;</a:t>
            </a:r>
          </a:p>
          <a:p>
            <a:r>
              <a:rPr lang="ru-RU" dirty="0" smtClean="0"/>
              <a:t>Универсальность.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  <p:pic>
        <p:nvPicPr>
          <p:cNvPr id="1028" name="Picture 4" descr="C:\Documents and Settings\maximum\Рабочий стол\20110508094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25" y="1773238"/>
            <a:ext cx="3810000" cy="2924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Гуманность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143380"/>
            <a:ext cx="8115328" cy="2268535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 smtClean="0"/>
              <a:t>     Движение призвано защищать жизнь и здоровье людей и обеспечивать уважение к человеческой личности. Оно способствует достижению взаимопонимания, дружбы, сотрудничества и прочного мира между народами.</a:t>
            </a:r>
          </a:p>
          <a:p>
            <a:pPr algn="just"/>
            <a:endParaRPr lang="ru-RU" dirty="0"/>
          </a:p>
        </p:txBody>
      </p:sp>
      <p:pic>
        <p:nvPicPr>
          <p:cNvPr id="1026" name="Picture 2" descr="C:\Documents and Settings\maximum\Рабочий стол\gumannost-300x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928670"/>
            <a:ext cx="4071966" cy="2904669"/>
          </a:xfrm>
          <a:prstGeom prst="rect">
            <a:avLst/>
          </a:prstGeom>
          <a:noFill/>
        </p:spPr>
      </p:pic>
      <p:pic>
        <p:nvPicPr>
          <p:cNvPr id="5" name="Picture 2" descr="C:\Documents and Settings\maximum\Рабочий стол\bo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58830" cy="958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3832</TotalTime>
  <Words>1005</Words>
  <Application>Microsoft Office PowerPoint</Application>
  <PresentationFormat>Экран (4:3)</PresentationFormat>
  <Paragraphs>135</Paragraphs>
  <Slides>53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Найди в себе волонтёра</vt:lpstr>
      <vt:lpstr>Анри Дюнан – основатель Движения </vt:lpstr>
      <vt:lpstr>Основные даты</vt:lpstr>
      <vt:lpstr>Международное движение Красного Креста и Красного Полумесяца </vt:lpstr>
      <vt:lpstr>Слайд 5</vt:lpstr>
      <vt:lpstr>Слайд 6</vt:lpstr>
      <vt:lpstr>Слайд 7</vt:lpstr>
      <vt:lpstr>Принципы Международного Движения Красного Креста и Красного Полумесяца:</vt:lpstr>
      <vt:lpstr>Гуманность</vt:lpstr>
      <vt:lpstr>Беспристрастность</vt:lpstr>
      <vt:lpstr>Нейтральность</vt:lpstr>
      <vt:lpstr>Независимость</vt:lpstr>
      <vt:lpstr>Добровольность</vt:lpstr>
      <vt:lpstr>Единство</vt:lpstr>
      <vt:lpstr>Универсальность</vt:lpstr>
      <vt:lpstr>Эмблемами движения являются красный крест, красный полумесяц, а с декабря 2005 года и красный кристалл на белом фоне.</vt:lpstr>
      <vt:lpstr>Слайд 17</vt:lpstr>
      <vt:lpstr>Что такое БОКК?</vt:lpstr>
      <vt:lpstr>Слайд 19</vt:lpstr>
      <vt:lpstr>Основные направления  деятельности БОКК:</vt:lpstr>
      <vt:lpstr>Основные направления  деятельности БОКК:</vt:lpstr>
      <vt:lpstr>Основные направления  деятельности БОКК:</vt:lpstr>
      <vt:lpstr>Основные направления  деятельности БОКК:</vt:lpstr>
      <vt:lpstr>Основные направления  деятельности БОКК:</vt:lpstr>
      <vt:lpstr>Основные направления  деятельности БОКК:</vt:lpstr>
      <vt:lpstr>Основу БОКК составляют:</vt:lpstr>
      <vt:lpstr>БОКК располагает масштабными человеческими ресурсами:</vt:lpstr>
      <vt:lpstr>Кто такой волонтёр БОКК?</vt:lpstr>
      <vt:lpstr>Направления волонтёрской деятельности:</vt:lpstr>
      <vt:lpstr>Противодействие торговле людьми </vt:lpstr>
      <vt:lpstr>Профилактика ВИЧ/СПИД </vt:lpstr>
      <vt:lpstr>Профилактика туберкулёза </vt:lpstr>
      <vt:lpstr>Уход за детьми с ограниченными возможностями </vt:lpstr>
      <vt:lpstr>Уход за одинокими пожилыми людьми </vt:lpstr>
      <vt:lpstr>Обучение навыкам оказания первой помощи </vt:lpstr>
      <vt:lpstr>Гуманитарная помощь уязвимым слоям населения </vt:lpstr>
      <vt:lpstr>Распространение знаний о движении и международном гуманитарном праве</vt:lpstr>
      <vt:lpstr>Структура органов волонтёрского управления</vt:lpstr>
      <vt:lpstr>Кодекс этики волонтёра </vt:lpstr>
      <vt:lpstr>Агата Кристи</vt:lpstr>
      <vt:lpstr>Эрнест Хемингуэй  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Пользователь Windows</cp:lastModifiedBy>
  <cp:revision>344</cp:revision>
  <dcterms:modified xsi:type="dcterms:W3CDTF">2019-05-11T04:53:04Z</dcterms:modified>
</cp:coreProperties>
</file>